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87C490-48FC-4688-A5C8-0D8CFB902E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C42B98-8189-4C24-A985-B5F9D9711A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Calibri" panose="020F0502020204030204" pitchFamily="34" charset="0"/>
              </a:rPr>
              <a:t>Возрастные особенности развития детей 2-3 лет</a:t>
            </a:r>
            <a:endParaRPr lang="ru-RU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2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Третий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год жизни ребенка – это последний год раннего детства или ясельного возраста. Ребенок готовится к переходу в дошкольный мир, к поступлению в детский сад. Структуру развития детей 2-3 лет можно условно разбить на две составные части: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        1. развитие физическое предполагает изменение у детей роста, массы тела и т. д.;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        2.  развитие психических процессов - изменение интеллекта (памяти, внимания, мышления); развитие эмоций, интеллекта.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Опираясь на эти главные показатели, мы рассмотрим характеристику детей 2-3 лет.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556792"/>
            <a:ext cx="244827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0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726040" y="3186728"/>
            <a:ext cx="6309360" cy="457200"/>
          </a:xfrm>
        </p:spPr>
        <p:txBody>
          <a:bodyPr/>
          <a:lstStyle/>
          <a:p>
            <a:r>
              <a:rPr lang="ru-RU" dirty="0"/>
              <a:t>Физическое развитие ребенка 2 - 3 лет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72200" y="404664"/>
            <a:ext cx="2160240" cy="5919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В этот период ваш малыш растет немного медленнее, чем в первые 2 года, хотя по-прежнему активно. За 3-й год жизни ребенок прибавляет: в росте — 8 – 10 см, в весе — 2 – 3 кг. Быстрее всего в этом возрасте у ребенка растут ноги, голова — медленнее, но мозг продолжает увеличиваться в объеме.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Нормальное соотношение показателей для детей 2 лет: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Мальчики: рост — от 84,5 см до 89 см, вес — от 12 кг до 14 кг;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Девочки: рост — от 82,5 см до 87,5 см, вес — от 11,5 кг до 13,5 кг.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 Нормальное соотношение показателей для детей 3 лет: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Мальчики: рост — от 92 см до 100 см, вес — от 13,5 кг до 16 кг;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Девочки: рост — от 93 см до 98 см, вес — от 13 кг до 15,5 кг.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" y="274638"/>
            <a:ext cx="4617085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09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755208" y="3157560"/>
            <a:ext cx="6251024" cy="457200"/>
          </a:xfrm>
        </p:spPr>
        <p:txBody>
          <a:bodyPr/>
          <a:lstStyle/>
          <a:p>
            <a:r>
              <a:rPr lang="ru-RU" dirty="0" smtClean="0"/>
              <a:t>Физическое развитие ребенка 2-3 лет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260648"/>
            <a:ext cx="2232248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Главное отличие в физическом развитии ребенка в данный возрастной период состоит в том, что он совершает основные действия самостоятельно, без поддержки и помощи, а так же может действовать по показу или по словесному указанию взрослого. В период от 2 до 3 лет: ребенок ходит, бегает, прыгает на двух ножках, приседает, перешагивает через препятствие, лежащее на полу, проходит по наклонной доске, ходит на цыпочках; бросает мяч не только взрослому или другому ребенку, но и еще может попадать в цель, например, кольцо или корзину; ловит мяч двумя ручками; подражает действиям взрослого; выполняет одновременно несколько действий, например, топает и хлопает; может кататься на трехколесном велосипеде; делает первые попытки в плавании, катании на коньках, лыжах.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761"/>
            <a:ext cx="5275312" cy="40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654032" y="3186728"/>
            <a:ext cx="6309360" cy="457200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ервно-психическое развитие ребенка 2-3 лет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60648"/>
            <a:ext cx="2376264" cy="61206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4915272" cy="632764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Речевое развитие: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Говорит простыми, грамматически оформленными фразами.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Свои действия часто сопровождает речью.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Задает вопросы познавательного характера: «Где?», «</a:t>
            </a:r>
            <a:r>
              <a:rPr lang="ru-RU" dirty="0" err="1" smtClean="0">
                <a:latin typeface="Calibri" panose="020F0502020204030204" pitchFamily="34" charset="0"/>
              </a:rPr>
              <a:t>Куда?»,«Почему?»,«Когда</a:t>
            </a:r>
            <a:r>
              <a:rPr lang="ru-RU" dirty="0" smtClean="0">
                <a:latin typeface="Calibri" panose="020F0502020204030204" pitchFamily="34" charset="0"/>
              </a:rPr>
              <a:t>?» и другие.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Быстро разучивает стихи, песенки, отрывки из сказок.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Много звуков произносит правильно.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Вступает в речевые диалоги с детьми, взрослыми.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Называет по картинке некоторых животных (их детенышей), предметы быта, одежду, посуду, технику, растения и другое.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Может доказать, додумать предложение, сказанное взрослым.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Быстро отвечает на вопрос: «Как тебя зовут?». Знает свою фамилию.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Отвечает на вопрос: «Сколько тебе лет?». Показывает на пальчиках.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Отличает и называет людей по принадлежности к определенному полу, по возрасту (мальчик, дядя, дедушка, девочка, тетя, бабушка).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Знает названия частей тела (голова, шея, спина, грудь, живот, руки, ноги, пальцы).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Имеет представление о числе, показывает и говорит: «один, два, три, много, мало».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Начинает различать правую и левую сторону (может ошибаться).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Переходит от называния себя в третьем лице к местоимению «Я».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Длительно слушает сказку, читаемую или рассказываемую взрослым или записанную на аудиокассетах.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3565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1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726040" y="3114720"/>
            <a:ext cx="6309360" cy="457200"/>
          </a:xfrm>
        </p:spPr>
        <p:txBody>
          <a:bodyPr/>
          <a:lstStyle/>
          <a:p>
            <a:r>
              <a:rPr lang="ru-RU" dirty="0" smtClean="0"/>
              <a:t>Нервно-психическое развитие ребенка 2-3 лет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274320"/>
            <a:ext cx="5400600" cy="632764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atin typeface="Calibri" panose="020F0502020204030204" pitchFamily="34" charset="0"/>
              </a:rPr>
              <a:t>Отличие предметов по признакам</a:t>
            </a:r>
            <a:r>
              <a:rPr lang="ru-RU" b="1" dirty="0" smtClean="0">
                <a:latin typeface="Calibri" panose="020F0502020204030204" pitchFamily="34" charset="0"/>
              </a:rPr>
              <a:t>:</a:t>
            </a:r>
            <a:endParaRPr lang="ru-RU" b="1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Называет правильно четыре основных </a:t>
            </a:r>
            <a:r>
              <a:rPr lang="ru-RU" dirty="0" smtClean="0">
                <a:latin typeface="Calibri" panose="020F0502020204030204" pitchFamily="34" charset="0"/>
              </a:rPr>
              <a:t>цвета.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Собирает </a:t>
            </a:r>
            <a:r>
              <a:rPr lang="ru-RU" dirty="0">
                <a:latin typeface="Calibri" panose="020F0502020204030204" pitchFamily="34" charset="0"/>
              </a:rPr>
              <a:t>последовательно (вкладывает меньшую в большую) матрешки, мисочки, формочки, колпачки из четырех-шести составляющих (по показу, просьбе взрослого, в самостоятельной игре).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Наглядно </a:t>
            </a:r>
            <a:r>
              <a:rPr lang="ru-RU" dirty="0">
                <a:latin typeface="Calibri" panose="020F0502020204030204" pitchFamily="34" charset="0"/>
              </a:rPr>
              <a:t>ориентируется в конфигурации объемных геометрических фигур (подбирает к соответствующим по форме отверстиям). Некоторые из них называет: шар, куб, призма («крыша»), цилиндр («столбик»), кирпичик, конус.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Собирает </a:t>
            </a:r>
            <a:r>
              <a:rPr lang="ru-RU" dirty="0">
                <a:latin typeface="Calibri" panose="020F0502020204030204" pitchFamily="34" charset="0"/>
              </a:rPr>
              <a:t>пирамидку из восьми-девяти колец по образцу или по рисунку (по убыванию размера, по размеру и цвету, по форме и размеру).</a:t>
            </a:r>
          </a:p>
          <a:p>
            <a:r>
              <a:rPr lang="ru-RU" dirty="0">
                <a:latin typeface="Calibri" panose="020F0502020204030204" pitchFamily="34" charset="0"/>
              </a:rPr>
              <a:t>Находит и может назвать большой, маленький предмет, средний – между ними.</a:t>
            </a:r>
          </a:p>
          <a:p>
            <a:r>
              <a:rPr lang="ru-RU" dirty="0">
                <a:latin typeface="Calibri" panose="020F0502020204030204" pitchFamily="34" charset="0"/>
              </a:rPr>
              <a:t>Определяет предмет по фактуре (мягкий, твердый).</a:t>
            </a:r>
          </a:p>
          <a:p>
            <a:r>
              <a:rPr lang="ru-RU" dirty="0">
                <a:latin typeface="Calibri" panose="020F0502020204030204" pitchFamily="34" charset="0"/>
              </a:rPr>
              <a:t>Составляет картинку из двух частей (на занятии).</a:t>
            </a:r>
          </a:p>
          <a:p>
            <a:r>
              <a:rPr lang="ru-RU" dirty="0">
                <a:latin typeface="Calibri" panose="020F0502020204030204" pitchFamily="34" charset="0"/>
              </a:rPr>
              <a:t>Подбирает мозаику к несложному рисунку.</a:t>
            </a:r>
          </a:p>
          <a:p>
            <a:r>
              <a:rPr lang="ru-RU" dirty="0">
                <a:latin typeface="Calibri" panose="020F0502020204030204" pitchFamily="34" charset="0"/>
              </a:rPr>
              <a:t>Запоминает и указывает место, где стояла убранная взрослым игрушка (в совместной игре).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К </a:t>
            </a:r>
            <a:r>
              <a:rPr lang="ru-RU" dirty="0">
                <a:latin typeface="Calibri" panose="020F0502020204030204" pitchFamily="34" charset="0"/>
              </a:rPr>
              <a:t>рисунку взрослого может дорисовать недостающие детали (стебелек к цветку, листик к ветке).</a:t>
            </a:r>
          </a:p>
          <a:p>
            <a:r>
              <a:rPr lang="ru-RU" dirty="0">
                <a:latin typeface="Calibri" panose="020F0502020204030204" pitchFamily="34" charset="0"/>
              </a:rPr>
              <a:t>Рисует кружочки, овалы, проводит линии, изображает прямоугольные предметы; закрашивает; подражает образцу.</a:t>
            </a:r>
          </a:p>
          <a:p>
            <a:r>
              <a:rPr lang="ru-RU" dirty="0">
                <a:latin typeface="Calibri" panose="020F0502020204030204" pitchFamily="34" charset="0"/>
              </a:rPr>
              <a:t>Рисует по собственному замыслу. Объясняет, что рисует (солнышко, дорожку, дождик и др.).</a:t>
            </a:r>
          </a:p>
          <a:p>
            <a:r>
              <a:rPr lang="ru-RU" dirty="0">
                <a:latin typeface="Calibri" panose="020F0502020204030204" pitchFamily="34" charset="0"/>
              </a:rPr>
              <a:t>Раскатывает комочки глины, пластилина в ладонях; соединяет части.</a:t>
            </a:r>
          </a:p>
          <a:p>
            <a:r>
              <a:rPr lang="ru-RU" dirty="0">
                <a:latin typeface="Calibri" panose="020F0502020204030204" pitchFamily="34" charset="0"/>
              </a:rPr>
              <a:t>Лепит несложные формы (шарик, столбик, колбаску, бублик).</a:t>
            </a:r>
          </a:p>
          <a:p>
            <a:r>
              <a:rPr lang="ru-RU" dirty="0">
                <a:latin typeface="Calibri" panose="020F0502020204030204" pitchFamily="34" charset="0"/>
              </a:rPr>
              <a:t>Выполняет несложную аппликацию из готовых форм.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2322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3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726040" y="3114720"/>
            <a:ext cx="6309360" cy="457200"/>
          </a:xfrm>
        </p:spPr>
        <p:txBody>
          <a:bodyPr/>
          <a:lstStyle/>
          <a:p>
            <a:r>
              <a:rPr lang="ru-RU" dirty="0"/>
              <a:t>Нервно-психическое развитие ребенка 2-3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332656"/>
            <a:ext cx="2232248" cy="5832648"/>
          </a:xfrm>
        </p:spPr>
        <p:txBody>
          <a:bodyPr>
            <a:normAutofit fontScale="92500" lnSpcReduction="10000"/>
          </a:bodyPr>
          <a:lstStyle/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b="1" dirty="0">
                <a:latin typeface="Calibri" panose="020F0502020204030204" pitchFamily="34" charset="0"/>
              </a:rPr>
              <a:t>Игровые действия (начало ролевой игры</a:t>
            </a:r>
            <a:r>
              <a:rPr lang="ru-RU" b="1" dirty="0" smtClean="0">
                <a:latin typeface="Calibri" panose="020F0502020204030204" pitchFamily="34" charset="0"/>
              </a:rPr>
              <a:t>):</a:t>
            </a:r>
            <a:endParaRPr lang="ru-RU" dirty="0">
              <a:latin typeface="Calibri" panose="020F050202020403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Проявляет инициативу в игре (творческое начало).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Может «брать роль» (называть себя в игре «мама», «врач» и т.п.). Осознает свою роль в игре.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Фантазирует в игре (введение сказочного персонажа).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Спокойно играет вместе с другими детьми, используя предметы-заместители.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Подражает другим детям (в любых играх).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Выполняет правила в подвижных играх.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Строит из кубиков дом, забор, машину, мостик и др. (по образцу, по рисунку, по речевой инструкции, по замыслу).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Использует различные объемные геометрические фигуры в строительных играх и конструировании, обыгрывает постройки с игрушками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5020"/>
            <a:ext cx="5203304" cy="42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34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755208" y="3157560"/>
            <a:ext cx="6251024" cy="457200"/>
          </a:xfrm>
        </p:spPr>
        <p:txBody>
          <a:bodyPr/>
          <a:lstStyle/>
          <a:p>
            <a:r>
              <a:rPr lang="ru-RU" dirty="0"/>
              <a:t>Нервно-психическое развитие ребенка 2-3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16632"/>
            <a:ext cx="2448272" cy="6552728"/>
          </a:xfrm>
        </p:spPr>
        <p:txBody>
          <a:bodyPr>
            <a:no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1" dirty="0">
                <a:latin typeface="Calibri" panose="020F0502020204030204" pitchFamily="34" charset="0"/>
              </a:rPr>
              <a:t>Бытовые </a:t>
            </a:r>
            <a:r>
              <a:rPr lang="ru-RU" sz="1100" b="1" dirty="0" smtClean="0">
                <a:latin typeface="Calibri" panose="020F0502020204030204" pitchFamily="34" charset="0"/>
              </a:rPr>
              <a:t>навыки: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100" b="1" dirty="0" smtClean="0">
              <a:latin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 smtClean="0">
                <a:latin typeface="Calibri" panose="020F0502020204030204" pitchFamily="34" charset="0"/>
              </a:rPr>
              <a:t>Одевается </a:t>
            </a:r>
            <a:r>
              <a:rPr lang="ru-RU" sz="1100" dirty="0">
                <a:latin typeface="Calibri" panose="020F0502020204030204" pitchFamily="34" charset="0"/>
              </a:rPr>
              <a:t>самостоятельно, с небольшой помощью взрослого.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Раздевается самостоятельно; складывает свою одежду перед сном.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Застегивает несколько пуговиц.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Завязывает (связывает) шнурки.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Знает назначение многих предметов, их местонахождение и предназначение.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Выполняет поручения из двух-трех действий (отнеси, поставь, принеси).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Может вымыть руки с мылом, умыться, вытереться полотенцем.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Замечает беспорядок в своей одежде.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Пользуется носовым платком.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Вытирает ноги при входе в квартиру.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Регулирует свои физиологические потребности.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Ест аккуратно.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Держит ложку за конец ручки.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Пользуется салфеткой.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Не выходит из-за стола до конца еды.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Не мешает за столом другим.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>
                <a:latin typeface="Calibri" panose="020F0502020204030204" pitchFamily="34" charset="0"/>
              </a:rPr>
              <a:t>Говорит «спасибо», здоровается, прощается.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6057"/>
            <a:ext cx="5131296" cy="4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8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726040" y="3186728"/>
            <a:ext cx="6309360" cy="457200"/>
          </a:xfrm>
        </p:spPr>
        <p:txBody>
          <a:bodyPr/>
          <a:lstStyle/>
          <a:p>
            <a:r>
              <a:rPr lang="ru-RU" dirty="0"/>
              <a:t>Нервно-психическое развитие ребенка 2-3 лет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203304" cy="6327648"/>
          </a:xfrm>
        </p:spPr>
        <p:txBody>
          <a:bodyPr>
            <a:noAutofit/>
          </a:bodyPr>
          <a:lstStyle/>
          <a:p>
            <a:r>
              <a:rPr lang="ru-RU" sz="1100" b="1" dirty="0">
                <a:latin typeface="Calibri" panose="020F0502020204030204" pitchFamily="34" charset="0"/>
              </a:rPr>
              <a:t>Социально-эмоциональное развитие:</a:t>
            </a:r>
          </a:p>
          <a:p>
            <a:endParaRPr lang="ru-RU" sz="1100" dirty="0">
              <a:latin typeface="Calibri" panose="020F0502020204030204" pitchFamily="34" charset="0"/>
            </a:endParaRPr>
          </a:p>
          <a:p>
            <a:r>
              <a:rPr lang="ru-RU" sz="1100" dirty="0">
                <a:latin typeface="Calibri" panose="020F0502020204030204" pitchFamily="34" charset="0"/>
              </a:rPr>
              <a:t>Хочет быть хорошим, ждет похвалы, одобрения, эмоционально-положительного подкрепления со стороны взрослого.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Проявляет инициативу, независимость.</a:t>
            </a:r>
          </a:p>
          <a:p>
            <a:r>
              <a:rPr lang="ru-RU" sz="1100" dirty="0" smtClean="0">
                <a:latin typeface="Calibri" panose="020F0502020204030204" pitchFamily="34" charset="0"/>
              </a:rPr>
              <a:t>Любознателен</a:t>
            </a:r>
            <a:r>
              <a:rPr lang="ru-RU" sz="1100" dirty="0">
                <a:latin typeface="Calibri" panose="020F0502020204030204" pitchFamily="34" charset="0"/>
              </a:rPr>
              <a:t>, любопытен.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Долговременная память опирается на прежние эмоциональные переживания, могут возникать воспоминания за последний год.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Проявляет эмоциональную сдержанность: не кричит в общественных местах, переходит спокойно улицу со взрослым, не бегает по тротуару, спокойно слушает просьбу взрослого и выполняет ее, перестает плакать при обоснованном запрете.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Непослушен, эмоционально напряжен при ограничении движений, при непонимании взрослым его просьб и желаний. Может быть настойчивым в своих требованиях.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Переживает, если ругают. Длительно может обижаться за наказание.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Испытывает чувство ограничения, стыда. Понимает, что сделал что-то плохо (не успел в туалет, разлил воду); ожидает от взрослого отрицательной оценки.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Понимает, если плохо делает кто-то другой. Дает эмоционально отрицательную оценку («нельзя: обижать, ломать, рвать, отнимать, драться»).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Может ревновать, обижаться, заступаться, сердиться, лукавить, озорничать. Владеет неречевыми способами эмоционального общения.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Свои чувства выражает взглядом, мимикой; тоном, жестами, выразительными движениями, позами.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Эмоционально выражает воображаемые ситуации (в игре).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Речь насыщает эмоционально-выразительными оттенками (часто по подражанию).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Обозначает словом свои эмоциональные состояния: смеюсь, боюсь, замерз.</a:t>
            </a:r>
          </a:p>
          <a:p>
            <a:r>
              <a:rPr lang="ru-RU" sz="1100" dirty="0">
                <a:latin typeface="Calibri" panose="020F0502020204030204" pitchFamily="34" charset="0"/>
              </a:rPr>
              <a:t>Могут возникать страхи, боязнь темноты.</a:t>
            </a:r>
          </a:p>
          <a:p>
            <a:endParaRPr lang="ru-RU" sz="1200" dirty="0"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37626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68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1352</Words>
  <Application>Microsoft Office PowerPoint</Application>
  <PresentationFormat>Экран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Возрастные особенности развития детей 2-3 лет</vt:lpstr>
      <vt:lpstr>Презентация PowerPoint</vt:lpstr>
      <vt:lpstr>Физическое развитие ребенка 2 - 3 лет</vt:lpstr>
      <vt:lpstr>Физическое развитие ребенка 2-3 лет</vt:lpstr>
      <vt:lpstr>Нервно-психическое развитие ребенка 2-3 лет</vt:lpstr>
      <vt:lpstr>Нервно-психическое развитие ребенка 2-3 лет</vt:lpstr>
      <vt:lpstr>Нервно-психическое развитие ребенка 2-3 лет</vt:lpstr>
      <vt:lpstr>Нервно-психическое развитие ребенка 2-3 лет</vt:lpstr>
      <vt:lpstr>Нервно-психическое развитие ребенка 2-3 лет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17</cp:revision>
  <dcterms:created xsi:type="dcterms:W3CDTF">2020-03-01T15:32:19Z</dcterms:created>
  <dcterms:modified xsi:type="dcterms:W3CDTF">2020-04-02T14:29:44Z</dcterms:modified>
</cp:coreProperties>
</file>