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73" r:id="rId6"/>
    <p:sldId id="261" r:id="rId7"/>
    <p:sldId id="259" r:id="rId8"/>
    <p:sldId id="263" r:id="rId9"/>
    <p:sldId id="262" r:id="rId10"/>
    <p:sldId id="260" r:id="rId11"/>
    <p:sldId id="274" r:id="rId12"/>
    <p:sldId id="266" r:id="rId13"/>
    <p:sldId id="265" r:id="rId14"/>
    <p:sldId id="264" r:id="rId15"/>
    <p:sldId id="267" r:id="rId16"/>
    <p:sldId id="268" r:id="rId17"/>
    <p:sldId id="270" r:id="rId18"/>
    <p:sldId id="271" r:id="rId19"/>
    <p:sldId id="275" r:id="rId20"/>
    <p:sldId id="277" r:id="rId21"/>
    <p:sldId id="278" r:id="rId22"/>
    <p:sldId id="276" r:id="rId23"/>
    <p:sldId id="281" r:id="rId24"/>
    <p:sldId id="279" r:id="rId25"/>
    <p:sldId id="282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564904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Bookman Old Style" pitchFamily="18" charset="0"/>
              </a:rPr>
              <a:t>Детская агрессия </a:t>
            </a:r>
            <a:endParaRPr lang="ru-RU" sz="5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126-1261550_butterfly-clipart-profile-emotion-happy-coloring-pages-png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4621"/>
            <a:ext cx="2323456" cy="2556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epositphotos_73460189-stock-illustration-two-girls-fighting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32" y="4077072"/>
            <a:ext cx="3384376" cy="2313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unnamed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15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kern="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Отказ в праве на личную свободу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1"/>
            <a:ext cx="8219256" cy="204482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Часто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родители совершенно ошибочно полагают, что у ребенка не может быть от них секретов, забывая о том, что им самим такое вмешательство вряд ли понравилось бы. Ребенку необходима свобода, чтобы он научился самостоятельно принимать свои решения и отвечать за них. </a:t>
            </a:r>
          </a:p>
          <a:p>
            <a:endParaRPr lang="ru-RU" dirty="0"/>
          </a:p>
        </p:txBody>
      </p:sp>
      <p:pic>
        <p:nvPicPr>
          <p:cNvPr id="4" name="Рисунок 3" descr="perehodnoy_vozrast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09392"/>
            <a:ext cx="4321035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826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Запрет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на физическую активность.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357" y="1340768"/>
            <a:ext cx="8229600" cy="2376264"/>
          </a:xfrm>
        </p:spPr>
        <p:txBody>
          <a:bodyPr>
            <a:normAutofit/>
          </a:bodyPr>
          <a:lstStyle/>
          <a:p>
            <a:pPr marL="0" indent="396000" algn="just">
              <a:spcBef>
                <a:spcPts val="0"/>
              </a:spcBef>
              <a:buNone/>
            </a:pPr>
            <a:r>
              <a:rPr lang="ru-RU" sz="1800" b="1" dirty="0">
                <a:latin typeface="Bookman Old Style" pitchFamily="18" charset="0"/>
              </a:rPr>
              <a:t>Часто вспышки агрессивного поведения ребенка напрямую спровоцированы установками или запретами взрослых</a:t>
            </a:r>
            <a:r>
              <a:rPr lang="ru-RU" sz="1800" b="1" dirty="0" smtClean="0">
                <a:latin typeface="Bookman Old Style" pitchFamily="18" charset="0"/>
              </a:rPr>
              <a:t>.</a:t>
            </a:r>
          </a:p>
          <a:p>
            <a:pPr marL="0" indent="396000" algn="just">
              <a:spcBef>
                <a:spcPts val="0"/>
              </a:spcBef>
              <a:buNone/>
            </a:pPr>
            <a:r>
              <a:rPr lang="ru-RU" sz="1800" b="1" dirty="0">
                <a:latin typeface="Bookman Old Style" pitchFamily="18" charset="0"/>
              </a:rPr>
              <a:t>Если ребенок целый день не имел возможности открыто проявлять свои эмоции, как положительные, так и отрицательные, не мог физически разрядиться, то разрядку предстоит наблюдать </a:t>
            </a:r>
            <a:r>
              <a:rPr lang="ru-RU" sz="1800" b="1" dirty="0" smtClean="0">
                <a:latin typeface="Bookman Old Style" pitchFamily="18" charset="0"/>
              </a:rPr>
              <a:t>вечером перед сном.</a:t>
            </a:r>
            <a:r>
              <a:rPr lang="ru-RU" sz="1800" b="1" dirty="0">
                <a:latin typeface="Bookman Old Style" pitchFamily="18" charset="0"/>
              </a:rPr>
              <a:t> Его агрессии будет обусловлена накопившимся переизбытком энергии, которая, как известно, не имеет свойства исчезать бесследно….</a:t>
            </a:r>
          </a:p>
        </p:txBody>
      </p:sp>
      <p:pic>
        <p:nvPicPr>
          <p:cNvPr id="4" name="Рисунок 3" descr="img-sqaeaz_5b0fcd937b05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61048"/>
            <a:ext cx="2974651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9672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kern="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Личные причины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543" y="1268761"/>
            <a:ext cx="8229600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Неуверенность в собственной безопасности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8045" y="1772816"/>
            <a:ext cx="660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Личный отрицательный опыт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0372" y="2335741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Эмоциональная нестабильность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0372" y="279740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Низкая самооценка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0372" y="3259071"/>
            <a:ext cx="7536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Повышенная раздражительность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0372" y="3782554"/>
            <a:ext cx="5366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Чувство вины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4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Неуверенность в собственной безопасности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335" y="3645024"/>
            <a:ext cx="8075240" cy="2736304"/>
          </a:xfrm>
        </p:spPr>
        <p:txBody>
          <a:bodyPr>
            <a:noAutofit/>
          </a:bodyPr>
          <a:lstStyle/>
          <a:p>
            <a:pPr lvl="0" indent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ru-RU" sz="1800" b="1" kern="0" dirty="0">
                <a:solidFill>
                  <a:srgbClr val="000000"/>
                </a:solidFill>
                <a:latin typeface="Bookman Old Style" pitchFamily="18" charset="0"/>
              </a:rPr>
              <a:t>Когда родители заняты собой или выяснением собственных отношений, а ребенок предоставлен самому себе, у него может возникнуть неуверенность в собственной безопасности. Он начинает видеть опасность даже там, где ее нет, становится недоверчивым и подозрительным. Семья и дом не дают ему необходимой степени защиты и гарантии стабильности. А результатом становится проявляемая к месту и не к месту агрессивность. </a:t>
            </a:r>
          </a:p>
          <a:p>
            <a:pPr indent="0" algn="just">
              <a:spcBef>
                <a:spcPts val="0"/>
              </a:spcBef>
            </a:pPr>
            <a:endParaRPr lang="ru-RU" sz="1800" dirty="0">
              <a:latin typeface="Bookman Old Style" pitchFamily="18" charset="0"/>
            </a:endParaRPr>
          </a:p>
        </p:txBody>
      </p:sp>
      <p:pic>
        <p:nvPicPr>
          <p:cNvPr id="5" name="Рисунок 4" descr="5cd89ef421000059007fe53a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06" y="1412776"/>
            <a:ext cx="372518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28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Личный отрицательный опыт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0484" y="1484784"/>
            <a:ext cx="8029400" cy="1512168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Bookman Old Style" pitchFamily="18" charset="0"/>
              </a:rPr>
              <a:t>Агрессия у детей может быть связана с личностными особенностями ребенка, его характером и темпераментом или провоцироваться фактами личного опыта ребенка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7" name="Рисунок 6" descr="img4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4"/>
          <a:stretch/>
        </p:blipFill>
        <p:spPr>
          <a:xfrm>
            <a:off x="2386399" y="3861048"/>
            <a:ext cx="4882884" cy="2473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002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Эмоциональная нестабильность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s120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73" y="3994332"/>
            <a:ext cx="3831915" cy="2554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2404863"/>
          </a:xfrm>
        </p:spPr>
        <p:txBody>
          <a:bodyPr>
            <a:noAutofit/>
          </a:bodyPr>
          <a:lstStyle/>
          <a:p>
            <a:pPr marL="0" indent="396000" algn="just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00"/>
                </a:solidFill>
                <a:latin typeface="Bookman Old Style" pitchFamily="18" charset="0"/>
                <a:ea typeface="Times New Roman"/>
              </a:rPr>
              <a:t>Источником агрессивности у детей 2 - 6 лет может быть их эмоциональная нестабильность. До 7 лет многие дети подвержены колебаниям эмоций, которые взрослые часто называют капризами. Настроение малыша может меняться под влиянием усталости или плохого самочувствия. Когда проявления раздражения или негативных эмоций ребенком считаются недопустимыми, и всячески подавляются под влиянием принятого в семье стиля воспитания, родители ребенка могут столкнуться с не мотивированными, в их понимании, </a:t>
            </a:r>
            <a:r>
              <a:rPr lang="ru-RU" sz="1800" b="1" dirty="0" smtClean="0">
                <a:solidFill>
                  <a:srgbClr val="000000"/>
                </a:solidFill>
                <a:latin typeface="Bookman Old Style" pitchFamily="18" charset="0"/>
                <a:ea typeface="Times New Roman"/>
              </a:rPr>
              <a:t>вспышкам гнева</a:t>
            </a:r>
            <a:r>
              <a:rPr lang="ru-RU" sz="1800" b="1" dirty="0">
                <a:solidFill>
                  <a:srgbClr val="000000"/>
                </a:solidFill>
                <a:latin typeface="Bookman Old Style" pitchFamily="18" charset="0"/>
                <a:ea typeface="Times New Roman"/>
              </a:rPr>
              <a:t>. </a:t>
            </a:r>
            <a:endParaRPr lang="ru-RU" sz="1800" b="1" dirty="0" smtClean="0">
              <a:solidFill>
                <a:srgbClr val="000000"/>
              </a:solidFill>
              <a:latin typeface="Bookman Old Style" pitchFamily="18" charset="0"/>
              <a:ea typeface="Times New Roman"/>
            </a:endParaRPr>
          </a:p>
          <a:p>
            <a:pPr marL="0" indent="396000" algn="just">
              <a:spcBef>
                <a:spcPts val="0"/>
              </a:spcBef>
              <a:buNone/>
            </a:pPr>
            <a:endParaRPr lang="ru-RU" sz="1800" b="1" dirty="0" smtClean="0">
              <a:solidFill>
                <a:srgbClr val="000000"/>
              </a:solidFill>
              <a:latin typeface="Bookman Old Style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29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680" y="1268760"/>
            <a:ext cx="8229600" cy="511256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322331"/>
            <a:ext cx="8496944" cy="1890645"/>
          </a:xfrm>
        </p:spPr>
        <p:txBody>
          <a:bodyPr>
            <a:noAutofit/>
          </a:bodyPr>
          <a:lstStyle/>
          <a:p>
            <a:pPr marL="0" indent="396000" algn="just">
              <a:spcBef>
                <a:spcPts val="0"/>
              </a:spcBef>
              <a:buNone/>
            </a:pPr>
            <a:r>
              <a:rPr lang="ru-RU" sz="1800" b="1" dirty="0" smtClean="0">
                <a:latin typeface="Bookman Old Style" pitchFamily="18" charset="0"/>
              </a:rPr>
              <a:t>Если </a:t>
            </a:r>
            <a:r>
              <a:rPr lang="ru-RU" sz="1800" b="1" dirty="0">
                <a:latin typeface="Bookman Old Style" pitchFamily="18" charset="0"/>
              </a:rPr>
              <a:t>ребёнок не уверен в себе, то </a:t>
            </a:r>
            <a:r>
              <a:rPr lang="ru-RU" sz="1800" b="1" dirty="0" smtClean="0">
                <a:latin typeface="Bookman Old Style" pitchFamily="18" charset="0"/>
              </a:rPr>
              <a:t>он </a:t>
            </a:r>
            <a:r>
              <a:rPr lang="ru-RU" sz="1800" b="1" dirty="0">
                <a:latin typeface="Bookman Old Style" pitchFamily="18" charset="0"/>
              </a:rPr>
              <a:t>не уверен и в окружающих. Низкая самооценка «рисует» в воображении опасность, которая может исходить от ровесников, родителей, педагогов. В подобных случаях ребёнок не дожидаясь, когда его обидят, начинает вести себя агрессивно сам, предупреждая таким образом придуманную атаку «из вне».</a:t>
            </a:r>
          </a:p>
          <a:p>
            <a:pPr marL="0" indent="396000" algn="just">
              <a:spcBef>
                <a:spcPts val="0"/>
              </a:spcBef>
              <a:buNone/>
            </a:pPr>
            <a:r>
              <a:rPr lang="ru-RU" sz="2400" dirty="0" smtClean="0">
                <a:latin typeface="Bookman Old Style" pitchFamily="18" charset="0"/>
              </a:rPr>
              <a:t>   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0116616" y="1262902"/>
            <a:ext cx="1368153" cy="405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441538"/>
            <a:ext cx="7056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F79646">
                    <a:lumMod val="50000"/>
                  </a:srgbClr>
                </a:solidFill>
                <a:latin typeface="Bookman Old Style" pitchFamily="18" charset="0"/>
              </a:rPr>
              <a:t>Низкая самооценка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107504" y="2420888"/>
            <a:ext cx="14401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1agressiya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20" y="3356992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6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1484784"/>
            <a:ext cx="8280920" cy="2520280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1800" b="1" dirty="0">
                <a:latin typeface="Bookman Old Style" pitchFamily="18" charset="0"/>
              </a:rPr>
              <a:t>Обидчивый и раздражительный ребенок может выдернуть стул из-под другого ребенка, который случайно занял место, на которое ему хотелось сесть. Проявлением пассивной агрессии можно считать отказ ребенка от обеда, если «его» место заняли в то время, когда усаживались за еду. Дети с подобной личностной характеристикой во всех случайных происшествиях склонны видеть намеренное причинение  вреда себе, а во всех негативных поступках, в том числе своих собственных, обвинять кого угодно и что угодно, но только не себя.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625043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kern="0" dirty="0">
                <a:solidFill>
                  <a:srgbClr val="F79646">
                    <a:lumMod val="50000"/>
                  </a:srgbClr>
                </a:solidFill>
                <a:latin typeface="Bookman Old Style" pitchFamily="18" charset="0"/>
              </a:rPr>
              <a:t>Повышенная раздражительность</a:t>
            </a:r>
            <a:endParaRPr lang="ru-RU" sz="1600" kern="0" dirty="0">
              <a:solidFill>
                <a:srgbClr val="F79646">
                  <a:lumMod val="50000"/>
                </a:srgbClr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470507-768x457-1-720x34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65104"/>
            <a:ext cx="4114800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99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61714" y="1216415"/>
            <a:ext cx="4269160" cy="1800200"/>
          </a:xfrm>
        </p:spPr>
        <p:txBody>
          <a:bodyPr>
            <a:noAutofit/>
          </a:bodyPr>
          <a:lstStyle/>
          <a:p>
            <a:pPr marL="0" indent="360000" algn="just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700" b="1" dirty="0">
                <a:latin typeface="Bookman Old Style" pitchFamily="18" charset="0"/>
              </a:rPr>
              <a:t>В</a:t>
            </a:r>
            <a:r>
              <a:rPr lang="ru-RU" sz="1700" b="1" dirty="0" smtClean="0">
                <a:latin typeface="Bookman Old Style" pitchFamily="18" charset="0"/>
              </a:rPr>
              <a:t>ызываемое родителями в ребенке чувство вины к самой вине не всегда имеет отношение.  При появлении чувства вины связь ребенок – родитель нарушается, приходит страх: я плохой, вдруг меня разлюбят?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40466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kern="0" dirty="0">
                <a:solidFill>
                  <a:srgbClr val="F79646">
                    <a:lumMod val="50000"/>
                  </a:srgbClr>
                </a:solidFill>
                <a:latin typeface="Bookman Old Style" pitchFamily="18" charset="0"/>
              </a:rPr>
              <a:t>Чувство вины</a:t>
            </a:r>
            <a:endParaRPr lang="ru-RU" kern="0" dirty="0">
              <a:solidFill>
                <a:srgbClr val="F79646">
                  <a:lumMod val="50000"/>
                </a:srgbClr>
              </a:solidFill>
              <a:latin typeface="Bookman Old Style" pitchFamily="18" charset="0"/>
            </a:endParaRPr>
          </a:p>
        </p:txBody>
      </p:sp>
      <p:pic>
        <p:nvPicPr>
          <p:cNvPr id="8" name="Рисунок 7" descr="stid-chuvstvo-vini-i-samoosuzhdenie-s-chego-oni-nachalis.2715.orig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12976"/>
            <a:ext cx="3702745" cy="2507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67544" y="3212976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360000" algn="just">
              <a:lnSpc>
                <a:spcPts val="1800"/>
              </a:lnSpc>
            </a:pPr>
            <a:r>
              <a:rPr lang="ru-RU" sz="1700" b="1" dirty="0">
                <a:solidFill>
                  <a:prstClr val="black"/>
                </a:solidFill>
                <a:latin typeface="Bookman Old Style" pitchFamily="18" charset="0"/>
              </a:rPr>
              <a:t>Ребенок может самостоятельно решить, что не достоин родительской любви. Особенно если родители говорят: «Не будешь слушаться — разлюблю» или «я не люблю непослушных детей». Если родители злоупотребляют этим приемом, тревога укореняется в сознании, ведет к развитию неуверенности, комплексов, а то и более тяжелых последствий.</a:t>
            </a:r>
            <a:r>
              <a:rPr lang="ru-RU" sz="1700" dirty="0">
                <a:solidFill>
                  <a:srgbClr val="12253B"/>
                </a:solidFill>
                <a:latin typeface="GothamPro"/>
              </a:rPr>
              <a:t> </a:t>
            </a:r>
            <a:r>
              <a:rPr lang="ru-RU" sz="1700" b="1" dirty="0">
                <a:solidFill>
                  <a:srgbClr val="12253B"/>
                </a:solidFill>
                <a:latin typeface="Bookman Old Style" pitchFamily="18" charset="0"/>
              </a:rPr>
              <a:t>Ребёнок занимает агрессивную позицию: «раз вы меня считаете таким, значит, я таким и буду!».</a:t>
            </a:r>
            <a:endParaRPr lang="ru-RU" sz="17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pic>
        <p:nvPicPr>
          <p:cNvPr id="10" name="Рисунок 9" descr="original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7" y="1126387"/>
            <a:ext cx="3520457" cy="1980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68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1600201"/>
            <a:ext cx="7488832" cy="31249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Плохое самочувствие, переутомление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Влияние продуктов питания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Влияние шума, вибрации, тесноты, температуры воздуха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Тип темперамента и особенности характера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5195" y="620688"/>
            <a:ext cx="6102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Ситуативные причины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4121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1157" y="395642"/>
            <a:ext cx="4492122" cy="2155198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>
                <a:latin typeface="Bookman Old Style" pitchFamily="18" charset="0"/>
              </a:rPr>
              <a:t>Слово агрессия с латинского «</a:t>
            </a:r>
            <a:r>
              <a:rPr lang="ru-RU" sz="1600" b="1" dirty="0" err="1">
                <a:latin typeface="Bookman Old Style" pitchFamily="18" charset="0"/>
              </a:rPr>
              <a:t>aggressio</a:t>
            </a:r>
            <a:r>
              <a:rPr lang="ru-RU" sz="1600" b="1" dirty="0">
                <a:latin typeface="Bookman Old Style" pitchFamily="18" charset="0"/>
              </a:rPr>
              <a:t>» дословно переводится как нападение. Агрессия — деструктивное поведение, которое противоречит нормам и правилам существования людей в обществе, она может приносить физический и моральный ущерб окружающим людям.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555523"/>
            <a:ext cx="8229600" cy="404182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2600" b="1" dirty="0" smtClean="0">
                <a:latin typeface="Bookman Old Style" pitchFamily="18" charset="0"/>
              </a:rPr>
              <a:t>В агрессии как психическом состоянии выделяются познавательный, эмоциональный и волевой компоненты.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600" b="1" dirty="0" smtClean="0">
                <a:latin typeface="Bookman Old Style" pitchFamily="18" charset="0"/>
              </a:rPr>
              <a:t> Познавательный компонент заключается в ориентировке, которая требует понимания ситуации, видения объекта для нападения и идентификации своих «наступательных средств».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600" b="1" dirty="0" smtClean="0">
                <a:latin typeface="Bookman Old Style" pitchFamily="18" charset="0"/>
              </a:rPr>
              <a:t>В эмоциональном компоненте агрессии, прежде всего, выделяется гнев, иногда принимающий форму аффекта, ярости. Бывает и так, что агрессор переживает радостное, приятное чувство, патологическим выражением которого является садизм.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600" b="1" dirty="0" smtClean="0">
                <a:latin typeface="Bookman Old Style" pitchFamily="18" charset="0"/>
              </a:rPr>
              <a:t>Волевой компонент заключается  в том, что в агрессивном действии имеются все формальные качества воли: целеустремлённость, настойчивость, решительность, а в ряде случаев инициативность и смелость.</a:t>
            </a:r>
          </a:p>
          <a:p>
            <a:endParaRPr lang="ru-RU" sz="2600" dirty="0"/>
          </a:p>
        </p:txBody>
      </p:sp>
      <p:pic>
        <p:nvPicPr>
          <p:cNvPr id="9" name="Рисунок 8" descr="6613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62608"/>
            <a:ext cx="300705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28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8415" y="1196752"/>
            <a:ext cx="8357151" cy="2304256"/>
          </a:xfrm>
        </p:spPr>
        <p:txBody>
          <a:bodyPr>
            <a:normAutofit fontScale="70000" lnSpcReduction="20000"/>
          </a:bodyPr>
          <a:lstStyle/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0000"/>
                </a:solidFill>
                <a:latin typeface="Bookman Old Style" pitchFamily="18" charset="0"/>
              </a:rPr>
              <a:t>Очень часто агрессивная реакция бывает обусловлена текущей ситуацией, или ее </a:t>
            </a:r>
            <a:r>
              <a:rPr lang="ru-RU" sz="2800" b="1" dirty="0" smtClean="0">
                <a:solidFill>
                  <a:srgbClr val="000000"/>
                </a:solidFill>
                <a:latin typeface="Bookman Old Style" pitchFamily="18" charset="0"/>
              </a:rPr>
              <a:t>предысторией.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0000"/>
                </a:solidFill>
                <a:latin typeface="Bookman Old Style" pitchFamily="18" charset="0"/>
              </a:rPr>
              <a:t>Особо чувствительные и впечатлительные дети могут выдавать агрессивные реакции как следствие общего, а также нервного или эмоционального переутомления. </a:t>
            </a:r>
            <a:endParaRPr lang="ru-RU" sz="2800" b="1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</a:rPr>
              <a:t>Чаще всего дети ведут себя агрессивно в те дни, когда они не выспались, плохо себя чувствуют или обиделись на что-то или кого-то.</a:t>
            </a:r>
            <a:endParaRPr lang="ru-RU" sz="2600" b="1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63488"/>
            <a:ext cx="790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dirty="0">
                <a:solidFill>
                  <a:srgbClr val="F79646">
                    <a:lumMod val="50000"/>
                  </a:srgbClr>
                </a:solidFill>
                <a:latin typeface="Bookman Old Style" pitchFamily="18" charset="0"/>
              </a:rPr>
              <a:t>Плохое самочувствие, переутомление</a:t>
            </a:r>
          </a:p>
        </p:txBody>
      </p:sp>
      <p:pic>
        <p:nvPicPr>
          <p:cNvPr id="7" name="Рисунок 6" descr="depositphotos_98949850-stock-photo-neglected-lonely-child-leaning-at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45024"/>
            <a:ext cx="4114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8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94372" y="1124744"/>
            <a:ext cx="8029400" cy="2520280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Bookman Old Style" pitchFamily="18" charset="0"/>
              </a:rPr>
              <a:t>Пища</a:t>
            </a:r>
            <a:r>
              <a:rPr lang="ru-RU" sz="1800" b="1" dirty="0">
                <a:solidFill>
                  <a:srgbClr val="000000"/>
                </a:solidFill>
                <a:latin typeface="Bookman Old Style" pitchFamily="18" charset="0"/>
              </a:rPr>
              <a:t>, регулярно потребляемая человеком, непременно оказывает влияние на его поведение.  И если ребенок питается правильно, то с большой вероятностью можно сказать, что и поступать он будет правильно. Несбалансированное питание, наоборот, негативно влияет на поведение любого ребенка</a:t>
            </a:r>
            <a:r>
              <a:rPr lang="ru-RU" sz="1800" b="1" dirty="0" smtClean="0">
                <a:solidFill>
                  <a:srgbClr val="000000"/>
                </a:solidFill>
                <a:latin typeface="Bookman Old Style" pitchFamily="18" charset="0"/>
              </a:rPr>
              <a:t>.</a:t>
            </a:r>
            <a:r>
              <a:rPr lang="ru-RU" sz="1800" b="1" dirty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Bookman Old Style" pitchFamily="18" charset="0"/>
              </a:rPr>
              <a:t>  Доказана </a:t>
            </a:r>
            <a:r>
              <a:rPr lang="ru-RU" sz="1800" b="1" dirty="0">
                <a:solidFill>
                  <a:srgbClr val="000000"/>
                </a:solidFill>
                <a:latin typeface="Bookman Old Style" pitchFamily="18" charset="0"/>
              </a:rPr>
              <a:t>взаимосвязь между повышением тревожности, нервозности и агрессивности и употреблением шоколада</a:t>
            </a:r>
            <a:r>
              <a:rPr lang="ru-RU" sz="1800" b="1" dirty="0" smtClean="0">
                <a:solidFill>
                  <a:srgbClr val="000000"/>
                </a:solidFill>
                <a:latin typeface="Bookman Old Style" pitchFamily="18" charset="0"/>
              </a:rPr>
              <a:t>.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>
              <a:solidFill>
                <a:srgbClr val="000000"/>
              </a:solidFill>
              <a:latin typeface="Bookman Old Style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800" b="1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1" y="407546"/>
            <a:ext cx="7724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F79646">
                    <a:lumMod val="50000"/>
                  </a:srgbClr>
                </a:solidFill>
                <a:latin typeface="Bookman Old Style" pitchFamily="18" charset="0"/>
              </a:rPr>
              <a:t>Влияние продуктов питания</a:t>
            </a:r>
          </a:p>
        </p:txBody>
      </p:sp>
      <p:pic>
        <p:nvPicPr>
          <p:cNvPr id="7" name="Рисунок 6" descr="s120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162" y="3829848"/>
            <a:ext cx="4114800" cy="245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040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682" y="476672"/>
            <a:ext cx="8229600" cy="115212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F79646">
                    <a:lumMod val="50000"/>
                  </a:srgbClr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sz="3100" b="1" dirty="0" smtClean="0">
                <a:solidFill>
                  <a:srgbClr val="F79646">
                    <a:lumMod val="50000"/>
                  </a:srgbClr>
                </a:solidFill>
                <a:latin typeface="Bookman Old Style" pitchFamily="18" charset="0"/>
                <a:ea typeface="+mn-ea"/>
                <a:cs typeface="+mn-cs"/>
              </a:rPr>
              <a:t>Влияние </a:t>
            </a:r>
            <a:r>
              <a:rPr lang="ru-RU" sz="3100" b="1" dirty="0">
                <a:solidFill>
                  <a:srgbClr val="F79646">
                    <a:lumMod val="50000"/>
                  </a:srgbClr>
                </a:solidFill>
                <a:latin typeface="Bookman Old Style" pitchFamily="18" charset="0"/>
                <a:ea typeface="+mn-ea"/>
                <a:cs typeface="+mn-cs"/>
              </a:rPr>
              <a:t>шума, вибрации, тесноты, температуры воздуха</a:t>
            </a:r>
            <a:br>
              <a:rPr lang="ru-RU" sz="3100" b="1" dirty="0">
                <a:solidFill>
                  <a:srgbClr val="F79646">
                    <a:lumMod val="50000"/>
                  </a:srgbClr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3" y="1412776"/>
            <a:ext cx="8136903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700" dirty="0" smtClean="0"/>
              <a:t> </a:t>
            </a:r>
            <a:r>
              <a:rPr lang="ru-RU" sz="1700" b="1" dirty="0" smtClean="0">
                <a:latin typeface="Bookman Old Style" pitchFamily="18" charset="0"/>
              </a:rPr>
              <a:t>Ребёнок может проявлять повышенную агрессивность под воздействием таких факторов, как уровень шума, вибрации, теснота и высокая температура воздуха.</a:t>
            </a:r>
          </a:p>
          <a:p>
            <a:pPr indent="360000" algn="just"/>
            <a:r>
              <a:rPr lang="ru-RU" sz="1700" b="1" dirty="0" smtClean="0">
                <a:latin typeface="Bookman Old Style" pitchFamily="18" charset="0"/>
              </a:rPr>
              <a:t>Жара – стресс для нашего организма. Люди становятся особенно раздражительны и возбудимы именно в жару и духоту.</a:t>
            </a:r>
          </a:p>
          <a:p>
            <a:pPr indent="360000" algn="just"/>
            <a:r>
              <a:rPr lang="ru-RU" sz="1700" b="1" dirty="0">
                <a:solidFill>
                  <a:srgbClr val="424242"/>
                </a:solidFill>
                <a:latin typeface="Bookman Old Style" pitchFamily="18" charset="0"/>
              </a:rPr>
              <a:t>Теснота - еще один могучий провокатор нашей </a:t>
            </a:r>
            <a:r>
              <a:rPr lang="ru-RU" sz="1700" b="1" dirty="0" smtClean="0">
                <a:solidFill>
                  <a:srgbClr val="424242"/>
                </a:solidFill>
                <a:latin typeface="Bookman Old Style" pitchFamily="18" charset="0"/>
              </a:rPr>
              <a:t>агрессивности.</a:t>
            </a:r>
          </a:p>
          <a:p>
            <a:pPr indent="360000" algn="just"/>
            <a:r>
              <a:rPr lang="ru-RU" sz="1700" b="1" dirty="0">
                <a:solidFill>
                  <a:srgbClr val="424242"/>
                </a:solidFill>
                <a:latin typeface="Bookman Old Style" pitchFamily="18" charset="0"/>
              </a:rPr>
              <a:t>На ребенка теснота действует не менее сильно, чем на нас, взрослых. Желательно, поэтому, чтобы у ребенка была своя комната.</a:t>
            </a:r>
            <a:endParaRPr lang="ru-RU" sz="1700" b="1" dirty="0" smtClean="0">
              <a:latin typeface="Bookman Old Style" pitchFamily="18" charset="0"/>
            </a:endParaRPr>
          </a:p>
          <a:p>
            <a:pPr algn="just"/>
            <a:endParaRPr lang="ru-RU" sz="1600" dirty="0"/>
          </a:p>
        </p:txBody>
      </p:sp>
      <p:pic>
        <p:nvPicPr>
          <p:cNvPr id="7" name="Объект 6" descr="8011469693715_XXL"/>
          <p:cNvPicPr>
            <a:picLocks noGrp="1" noChangeAspect="1"/>
          </p:cNvPicPr>
          <p:nvPr isPhoto="1">
            <p:ph idx="1"/>
          </p:nvPr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651572"/>
            <a:ext cx="2943299" cy="272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22132" y="3789040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360000" algn="just"/>
            <a:r>
              <a:rPr lang="ru-RU" sz="1700" b="1" dirty="0">
                <a:solidFill>
                  <a:prstClr val="black"/>
                </a:solidFill>
                <a:latin typeface="Bookman Old Style" pitchFamily="18" charset="0"/>
              </a:rPr>
              <a:t>Связь уровня шума в доме с агрессивность очевидна. У детей, живущих рядом с оживленными автострадами, проживающих в домах, находящихся над туннелями метрополитена или в непосредственной близости от железнодорожных путей уровень агрессивности, как правило повышен</a:t>
            </a:r>
            <a:r>
              <a:rPr lang="ru-RU" sz="1600" b="1" dirty="0">
                <a:solidFill>
                  <a:prstClr val="black"/>
                </a:solidFill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083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srgbClr val="F79646">
                    <a:lumMod val="50000"/>
                  </a:srgbClr>
                </a:solidFill>
                <a:latin typeface="Bookman Old Style" pitchFamily="18" charset="0"/>
                <a:ea typeface="+mn-ea"/>
                <a:cs typeface="+mn-cs"/>
              </a:rPr>
              <a:t>Тип темперамента и особенности характера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0484" y="1484784"/>
            <a:ext cx="8029400" cy="2448272"/>
          </a:xfrm>
        </p:spPr>
        <p:txBody>
          <a:bodyPr>
            <a:normAutofit fontScale="62500" lnSpcReduction="20000"/>
          </a:bodyPr>
          <a:lstStyle/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424242"/>
                </a:solidFill>
                <a:latin typeface="Bookman Old Style" pitchFamily="18" charset="0"/>
              </a:rPr>
              <a:t>Предрасполагать к агрессивному поведению может и определенный тип темперамента ребенка. Каждому человеку присущ от рождения один из четырех типов темперамента. Темперамент определяет силу и скорость наших реакций на события жизни, степень эмоциональности и нервной возбудимости личности. Переделать темперамент невозможно, зато можно научиться использовать не только его сильные, положительные, но и слабые, отрицательные, стороны.</a:t>
            </a:r>
            <a:endParaRPr lang="ru-RU" sz="2600" b="1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916832"/>
            <a:ext cx="4211960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deti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933056"/>
            <a:ext cx="6368963" cy="2034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66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3A424D"/>
                </a:solidFill>
                <a:latin typeface="Bookman Old Style" pitchFamily="18" charset="0"/>
              </a:rPr>
              <a:t>Рекомендации родителям агрессивного ребенка</a:t>
            </a:r>
            <a:endParaRPr lang="ru-RU" sz="3600" b="1" i="0" dirty="0">
              <a:solidFill>
                <a:srgbClr val="3A424D"/>
              </a:solidFill>
              <a:effectLst/>
              <a:latin typeface="Bookman Old Style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0484" y="1484784"/>
            <a:ext cx="8029400" cy="2520280"/>
          </a:xfrm>
        </p:spPr>
        <p:txBody>
          <a:bodyPr>
            <a:noAutofit/>
          </a:bodyPr>
          <a:lstStyle/>
          <a:p>
            <a:pPr algn="just"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  <a:latin typeface="Bookman Old Style" pitchFamily="18" charset="0"/>
              </a:rPr>
              <a:t>Нельзя запрещать ребёнку выражать негативные эмоции. Подчеркивайте, что любые эмоции – это нормально!</a:t>
            </a:r>
          </a:p>
          <a:p>
            <a:pPr algn="just"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  <a:latin typeface="Bookman Old Style" pitchFamily="18" charset="0"/>
              </a:rPr>
              <a:t>Помогите ребёнку найти способ для «</a:t>
            </a:r>
            <a:r>
              <a:rPr lang="ru-RU" sz="1600" b="1" dirty="0" err="1">
                <a:solidFill>
                  <a:srgbClr val="0070C0"/>
                </a:solidFill>
                <a:latin typeface="Bookman Old Style" pitchFamily="18" charset="0"/>
              </a:rPr>
              <a:t>экологичного</a:t>
            </a:r>
            <a:r>
              <a:rPr lang="ru-RU" sz="1600" b="1" dirty="0">
                <a:solidFill>
                  <a:srgbClr val="0070C0"/>
                </a:solidFill>
                <a:latin typeface="Bookman Old Style" pitchFamily="18" charset="0"/>
              </a:rPr>
              <a:t>» выражения агрессии (это может быть спортивная секция, подвижные игры).</a:t>
            </a:r>
          </a:p>
          <a:p>
            <a:pPr algn="just"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  <a:latin typeface="Bookman Old Style" pitchFamily="18" charset="0"/>
              </a:rPr>
              <a:t>Разговаривайте с ребёнком, спрашивайте о том, что его беспокоит.</a:t>
            </a:r>
          </a:p>
          <a:p>
            <a:pPr algn="just"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  <a:latin typeface="Bookman Old Style" pitchFamily="18" charset="0"/>
              </a:rPr>
              <a:t>Повышайте самооценку ребёнка: хвалите за его «сильные» стороны, подчёркивайте достоинства.</a:t>
            </a:r>
          </a:p>
          <a:p>
            <a:pPr algn="just"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  <a:latin typeface="Bookman Old Style" pitchFamily="18" charset="0"/>
              </a:rPr>
              <a:t>Снижайте уровень критики.</a:t>
            </a:r>
          </a:p>
          <a:p>
            <a:pPr algn="just"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  <a:latin typeface="Bookman Old Style" pitchFamily="18" charset="0"/>
              </a:rPr>
              <a:t>Постарайтесь исключить или минимизировать агрессию из окружающего мира ребёнка (наказания, ТВ и компьютерные игры с агрессивными акцентами, грубые фразы в разговоре).</a:t>
            </a:r>
          </a:p>
          <a:p>
            <a:pPr algn="just"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  <a:latin typeface="Bookman Old Style" pitchFamily="18" charset="0"/>
              </a:rPr>
              <a:t>Старайтесь общаться из позиции «на равных».</a:t>
            </a:r>
          </a:p>
          <a:p>
            <a:pPr algn="just"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  <a:latin typeface="Bookman Old Style" pitchFamily="18" charset="0"/>
              </a:rPr>
              <a:t>Следите, чтобы ваши слова ни расходились с делом (к примеру: говорим о недопустимости применения нецензурных слов, а сами их применяем).</a:t>
            </a:r>
          </a:p>
          <a:p>
            <a:pPr algn="just"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  <a:latin typeface="Bookman Old Style" pitchFamily="18" charset="0"/>
              </a:rPr>
              <a:t>Развивайте коммуникативные навыки ребёнка.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6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916832"/>
            <a:ext cx="4211960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56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3645024"/>
            <a:ext cx="4752528" cy="2376264"/>
          </a:xfrm>
        </p:spPr>
        <p:txBody>
          <a:bodyPr>
            <a:normAutofit fontScale="90000"/>
          </a:bodyPr>
          <a:lstStyle/>
          <a:p>
            <a:pPr lvl="0" algn="just">
              <a:spcBef>
                <a:spcPts val="0"/>
              </a:spcBef>
            </a:pPr>
            <a:r>
              <a:rPr lang="ru-RU" sz="2200" b="1" dirty="0">
                <a:solidFill>
                  <a:srgbClr val="0070C0"/>
                </a:solidFill>
                <a:latin typeface="Bookman Old Style" pitchFamily="18" charset="0"/>
                <a:ea typeface="+mn-ea"/>
                <a:cs typeface="+mn-cs"/>
              </a:rPr>
              <a:t>Большинство родителей на разных возрастных этапах, рано или поздно сталкиваются с агрессивным поведением ребёнка. И главное, что они должны помнить в такие моменты – решать эту проблему можно и нужно только через любовь, ласку и уважение к своему ребёнку</a:t>
            </a:r>
            <a:r>
              <a:rPr lang="ru-RU" sz="2200" dirty="0">
                <a:solidFill>
                  <a:srgbClr val="3A424D"/>
                </a:solidFill>
                <a:latin typeface="Bookman Old Style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404664"/>
            <a:ext cx="4176464" cy="2880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0070C0"/>
                </a:solidFill>
                <a:latin typeface="Bookman Old Style" pitchFamily="18" charset="0"/>
              </a:rPr>
              <a:t>Следует помнить, что наказания и запрет на выражение негативных эмоций могут закрепить агрессивное поведение ребёнка, загнать проблемы вглубь. Ищите причину возникновения такого поведения.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600" b="1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463479" y="1916832"/>
            <a:ext cx="45719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s1200 (1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4" y="4005064"/>
            <a:ext cx="3417820" cy="2067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epositphotos_53810369-stock-photo-happy-family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48680"/>
            <a:ext cx="3417821" cy="2278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655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31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utterstock_38611125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129" y="4221088"/>
            <a:ext cx="4114800" cy="232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093" y="466214"/>
            <a:ext cx="784887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>
                <a:solidFill>
                  <a:srgbClr val="333333"/>
                </a:solidFill>
                <a:latin typeface="Bookman Old Style" pitchFamily="18" charset="0"/>
              </a:rPr>
              <a:t>Агрессивное поведение в детском возрасте — достаточно обычное явление. Агрессия ребёнка может быть направлена: на окружающих людей вне семьи (на педагога, одноклассников); на близких людей; на животных; на себя (выдёргивание волос, </a:t>
            </a:r>
            <a:r>
              <a:rPr lang="ru-RU" sz="1700" b="1" dirty="0" err="1">
                <a:solidFill>
                  <a:srgbClr val="333333"/>
                </a:solidFill>
                <a:latin typeface="Bookman Old Style" pitchFamily="18" charset="0"/>
              </a:rPr>
              <a:t>кусание</a:t>
            </a:r>
            <a:r>
              <a:rPr lang="ru-RU" sz="1700" b="1" dirty="0">
                <a:solidFill>
                  <a:srgbClr val="333333"/>
                </a:solidFill>
                <a:latin typeface="Bookman Old Style" pitchFamily="18" charset="0"/>
              </a:rPr>
              <a:t> ногтей, отказ от еды); на внешние объекты (разрушение предметов, порча имущества); на символические и фантазийные объекты (рисунки, собирание оружия, компьютерные игры агрессивного содержания).</a:t>
            </a:r>
          </a:p>
          <a:p>
            <a:pPr algn="just"/>
            <a:r>
              <a:rPr lang="ru-RU" sz="1700" b="1" dirty="0">
                <a:solidFill>
                  <a:srgbClr val="333333"/>
                </a:solidFill>
                <a:latin typeface="Bookman Old Style" pitchFamily="18" charset="0"/>
              </a:rPr>
              <a:t>Причины, провоцирующие подобное поведение, вполне объяснимы, и знать их очень важно. Ведь игнорируя причины, вряд ли можно справиться с проявлениями агрессии у ребенка. Наиболее распространенными причинами агрессивного поведения являются следующие:</a:t>
            </a:r>
            <a:endParaRPr lang="ru-RU" sz="1700" b="1" i="0" dirty="0">
              <a:solidFill>
                <a:srgbClr val="333333"/>
              </a:solidFill>
              <a:effectLst/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7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Семейные причины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352928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Безразличие или враждебность со стороны родителей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Разрушение эмоциональных связей в семье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Неуважение к личности ребенка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Чрезмерный контроль или отсутствие его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Жестокий характер матери или отца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Отказ в праве на личную свободу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Запрет на физическую активность.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37314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Безразличие или враждебность со стороны родителей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1528192"/>
            <a:ext cx="8229600" cy="2692896"/>
          </a:xfrm>
        </p:spPr>
        <p:txBody>
          <a:bodyPr>
            <a:normAutofit/>
          </a:bodyPr>
          <a:lstStyle/>
          <a:p>
            <a:pPr marL="36000" indent="360000" algn="just">
              <a:buNone/>
            </a:pPr>
            <a:r>
              <a:rPr lang="ru-RU" sz="1800" b="1" spc="-150" dirty="0" smtClean="0">
                <a:latin typeface="Bookman Old Style" pitchFamily="18" charset="0"/>
              </a:rPr>
              <a:t>Это одна их базовых причин агрессивности, и не только детской. Статистика подтверждает такой факт: нередко приступы агрессивности появляются у нежеланных детей. </a:t>
            </a:r>
            <a:endParaRPr lang="en-US" sz="1800" b="1" spc="-150" dirty="0" smtClean="0">
              <a:latin typeface="Bookman Old Style" pitchFamily="18" charset="0"/>
            </a:endParaRPr>
          </a:p>
          <a:p>
            <a:pPr marL="36000" indent="360000" algn="just">
              <a:buNone/>
            </a:pPr>
            <a:r>
              <a:rPr lang="ru-RU" sz="1800" b="1" spc="-150" dirty="0" smtClean="0">
                <a:latin typeface="Bookman Old Style" pitchFamily="18" charset="0"/>
              </a:rPr>
              <a:t>Хотя родители могут не говорить ему напрямую, что его не ждали и не хотели, он это чувствует, так как «считывает» информацию с их жестов и интонации. Такие дети стараются любыми способами доказать, что имеют право на существование, что они хорошие. Они пытаются завоевать столь необходимую им родительскую любовь и, как правило, делают это довольно агрессивно.</a:t>
            </a:r>
            <a:endParaRPr lang="ru-RU" sz="1800" b="1" spc="-150" dirty="0">
              <a:latin typeface="Bookman Old Style" pitchFamily="18" charset="0"/>
            </a:endParaRPr>
          </a:p>
        </p:txBody>
      </p:sp>
      <p:pic>
        <p:nvPicPr>
          <p:cNvPr id="4" name="Рисунок 3" descr="kisspng-cartoon-conflict-clip-art-the-quarreling-couple-5a98b2c93fce93.87662230151995668126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1088"/>
            <a:ext cx="4248472" cy="2265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3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41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kern="0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Разрушение эмоциональных связей в семье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172819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kern="0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    </a:t>
            </a:r>
            <a:r>
              <a:rPr lang="ru-RU" sz="1700" kern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Супруги сосуществуют </a:t>
            </a:r>
            <a:r>
              <a:rPr lang="ru-RU" sz="17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в постоянных ссорах. Жизнь в такой семье становится для ребенка настоящим испытанием, особенно, если родители используют его как аргумент в споре между собой. </a:t>
            </a:r>
            <a:r>
              <a:rPr lang="ru-RU" sz="1700" kern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      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kern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Ребенок </a:t>
            </a:r>
            <a:r>
              <a:rPr lang="ru-RU" sz="17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либо живет в постоянном напряжении, страдая от нестабильности в доме и конфликта между двумя самыми близкими ему людьми</a:t>
            </a:r>
            <a:endParaRPr lang="ru-RU" sz="17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konfliktnaya_semya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06471"/>
            <a:ext cx="38417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21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b="1" kern="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Неуважение к личности ребенка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497" y="1268760"/>
            <a:ext cx="7859216" cy="208823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700" b="1" dirty="0">
                <a:latin typeface="Bookman Old Style" pitchFamily="18" charset="0"/>
              </a:rPr>
              <a:t>Агрессивные реакции могут быть вызваны некорректной и нетактичной критикой, оскорбительными и унизительными замечаниями—всем тем, что способно пробудить не только гнев, но и откровенную ярость у взрослого, не говоря уже о </a:t>
            </a:r>
            <a:r>
              <a:rPr lang="ru-RU" sz="1700" b="1" dirty="0" smtClean="0">
                <a:latin typeface="Bookman Old Style" pitchFamily="18" charset="0"/>
              </a:rPr>
              <a:t>ребенке</a:t>
            </a:r>
            <a:r>
              <a:rPr lang="ru-RU" sz="1700" dirty="0" smtClean="0">
                <a:latin typeface="Arial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Если родители позволяют </a:t>
            </a: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себе оскорбления, унижения, некорректные высказывания в сторону </a:t>
            </a: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ребенка, </a:t>
            </a: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то это приводит к развитию глубоких комплексов. Итогом такого общения может стать не только агрессия, но и вспышки сильнейшей ярости.</a:t>
            </a:r>
          </a:p>
        </p:txBody>
      </p:sp>
      <p:pic>
        <p:nvPicPr>
          <p:cNvPr id="4" name="Рисунок 3" descr="shutterstock_20156245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79" y="3997068"/>
            <a:ext cx="4012699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84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412180"/>
            <a:ext cx="3969990" cy="51851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Полное отсутствие контроля, как и его чрезмерное проявление, несут в себе большую опасность влияния на формы поведения ребёнка и в частности на уровень проявления агрессивного поведения. Чрезмерность контроля со стороны родителей может порождать страх, тревогу, которые аккумулируясь в ребёнке, приведут к неизбежному протесту против существующих правил. Часто это происходит именно в форме агрессии.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3327400"/>
            <a:ext cx="6588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941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Чрезмерный контроль или отсутствие его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8" name="Рисунок 7" descr="Pair-5-shutterstock_113615587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3" y="1772816"/>
            <a:ext cx="4037013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53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Жестокий характер матери или отца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772817"/>
            <a:ext cx="3754760" cy="36724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kern="0" dirty="0">
                <a:solidFill>
                  <a:srgbClr val="000000"/>
                </a:solidFill>
                <a:latin typeface="Bookman Old Style" pitchFamily="18" charset="0"/>
              </a:rPr>
              <a:t>Родители стремятся во всем управлять своим ребенком, подавляя его волю, не допуская никакого проявления его личной инициативы и не предоставляя ему возможности быть собой. Они вызывают у ребенка не столько любовь, сколько страх.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4" name="Рисунок 3" descr="249409613576a23ea9a8387.4236189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65" y="198884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517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1457</Words>
  <Application>Microsoft Office PowerPoint</Application>
  <PresentationFormat>Экран (4:3)</PresentationFormat>
  <Paragraphs>92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Детская агрессия </vt:lpstr>
      <vt:lpstr>Слово агрессия с латинского «aggressio» дословно переводится как нападение. Агрессия — деструктивное поведение, которое противоречит нормам и правилам существования людей в обществе, она может приносить физический и моральный ущерб окружающим людям.</vt:lpstr>
      <vt:lpstr>Презентация PowerPoint</vt:lpstr>
      <vt:lpstr>Семейные причины</vt:lpstr>
      <vt:lpstr> Безразличие или враждебность со стороны родителей </vt:lpstr>
      <vt:lpstr>Разрушение эмоциональных связей в семье</vt:lpstr>
      <vt:lpstr>Неуважение к личности ребенка</vt:lpstr>
      <vt:lpstr>Чрезмерный контроль или отсутствие его</vt:lpstr>
      <vt:lpstr>Жестокий характер матери или отца</vt:lpstr>
      <vt:lpstr>Отказ в праве на личную свободу</vt:lpstr>
      <vt:lpstr> Запрет на физическую активность. </vt:lpstr>
      <vt:lpstr>Личные причины</vt:lpstr>
      <vt:lpstr>Неуверенность в собственной безопасности</vt:lpstr>
      <vt:lpstr> Личный отрицательный опыт </vt:lpstr>
      <vt:lpstr>  Эмоциональная нестабильность  </vt:lpstr>
      <vt:lpstr> </vt:lpstr>
      <vt:lpstr> </vt:lpstr>
      <vt:lpstr> </vt:lpstr>
      <vt:lpstr> </vt:lpstr>
      <vt:lpstr> </vt:lpstr>
      <vt:lpstr> </vt:lpstr>
      <vt:lpstr>   Влияние шума, вибрации, тесноты, температуры воздуха  </vt:lpstr>
      <vt:lpstr>Тип темперамента и особенности характера</vt:lpstr>
      <vt:lpstr>Рекомендации родителям агрессивного ребенка</vt:lpstr>
      <vt:lpstr>Большинство родителей на разных возрастных этапах, рано или поздно сталкиваются с агрессивным поведением ребёнка. И главное, что они должны помнить в такие моменты – решать эту проблему можно и нужно только через любовь, ласку и уважение к своему ребёнку.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Детская агрессия </dc:title>
  <dc:creator>Elena</dc:creator>
  <cp:lastModifiedBy>Elena</cp:lastModifiedBy>
  <cp:revision>42</cp:revision>
  <dcterms:created xsi:type="dcterms:W3CDTF">2020-04-17T10:43:14Z</dcterms:created>
  <dcterms:modified xsi:type="dcterms:W3CDTF">2020-04-20T15:23:08Z</dcterms:modified>
</cp:coreProperties>
</file>