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228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2643174"/>
            <a:ext cx="68580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6575" algn="ctr"/>
            <a:r>
              <a:rPr lang="ru-RU" sz="2800" b="1" dirty="0" smtClean="0">
                <a:latin typeface="Bookman Old Style" pitchFamily="18" charset="0"/>
              </a:rPr>
              <a:t>Мастер-класс для родителей </a:t>
            </a:r>
          </a:p>
          <a:p>
            <a:pPr indent="536575" algn="ctr"/>
            <a:r>
              <a:rPr lang="ru-RU" sz="2800" b="1" dirty="0" smtClean="0">
                <a:latin typeface="Bookman Old Style" pitchFamily="18" charset="0"/>
              </a:rPr>
              <a:t>по обогащению </a:t>
            </a:r>
          </a:p>
          <a:p>
            <a:pPr indent="536575" algn="ctr"/>
            <a:r>
              <a:rPr lang="ru-RU" sz="2800" b="1" dirty="0" smtClean="0">
                <a:latin typeface="Bookman Old Style" pitchFamily="18" charset="0"/>
              </a:rPr>
              <a:t>словарного запаса детей в условиях оффлайн обучения</a:t>
            </a:r>
          </a:p>
          <a:p>
            <a:pPr indent="536575" algn="ctr"/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«Мастерская слова»</a:t>
            </a:r>
          </a:p>
          <a:p>
            <a:pPr indent="536575" algn="ctr"/>
            <a:endParaRPr lang="ru-RU" sz="2000" b="1" i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indent="536575" algn="ctr"/>
            <a:endParaRPr lang="ru-RU" sz="2000" b="1" i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indent="536575" algn="ctr"/>
            <a:endParaRPr lang="ru-RU" sz="2000" b="1" i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indent="536575" algn="ctr"/>
            <a:endParaRPr lang="ru-RU" sz="2000" b="1" i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indent="536575" algn="r"/>
            <a:r>
              <a:rPr lang="ru-RU" sz="2000" b="1" i="1" dirty="0" smtClean="0">
                <a:latin typeface="Bookman Old Style" pitchFamily="18" charset="0"/>
              </a:rPr>
              <a:t>Подготовила: </a:t>
            </a:r>
          </a:p>
          <a:p>
            <a:pPr indent="536575" algn="r"/>
            <a:r>
              <a:rPr lang="ru-RU" sz="2000" b="1" i="1" dirty="0" smtClean="0">
                <a:latin typeface="Bookman Old Style" pitchFamily="18" charset="0"/>
              </a:rPr>
              <a:t>учитель-логопед</a:t>
            </a:r>
          </a:p>
          <a:p>
            <a:pPr indent="536575" algn="r"/>
            <a:r>
              <a:rPr lang="ru-RU" sz="2000" b="1" i="1" dirty="0" smtClean="0">
                <a:latin typeface="Bookman Old Style" pitchFamily="18" charset="0"/>
              </a:rPr>
              <a:t>Гусакова Наиля Фаритовна</a:t>
            </a:r>
          </a:p>
          <a:p>
            <a:pPr indent="536575" algn="r"/>
            <a:r>
              <a:rPr lang="ru-RU" sz="2000" b="1" i="1" dirty="0" smtClean="0">
                <a:latin typeface="Bookman Old Style" pitchFamily="18" charset="0"/>
              </a:rPr>
              <a:t>МАДОУ «Детский сад «</a:t>
            </a:r>
            <a:r>
              <a:rPr lang="ru-RU" sz="2000" b="1" i="1" dirty="0" smtClean="0">
                <a:latin typeface="Bookman Old Style" pitchFamily="18" charset="0"/>
              </a:rPr>
              <a:t>Ручеёк»</a:t>
            </a:r>
            <a:endParaRPr lang="ru-RU" sz="2000" b="1" i="1" dirty="0" smtClean="0">
              <a:latin typeface="Bookman Old Style" pitchFamily="18" charset="0"/>
            </a:endParaRPr>
          </a:p>
          <a:p>
            <a:pPr indent="536575" algn="ctr"/>
            <a:endParaRPr lang="ru-RU" sz="1600" b="1" dirty="0" smtClean="0">
              <a:latin typeface="Bookman Old Style" pitchFamily="18" charset="0"/>
            </a:endParaRPr>
          </a:p>
          <a:p>
            <a:pPr indent="536575" algn="ctr"/>
            <a:endParaRPr lang="ru-RU" sz="1600" b="1" dirty="0" smtClean="0">
              <a:latin typeface="Bookman Old Style" pitchFamily="18" charset="0"/>
            </a:endParaRPr>
          </a:p>
          <a:p>
            <a:pPr indent="536575" algn="just"/>
            <a:r>
              <a:rPr lang="ru-RU" sz="1600" b="1" dirty="0" smtClean="0">
                <a:latin typeface="Bookman Old Style" pitchFamily="18" charset="0"/>
              </a:rPr>
              <a:t> </a:t>
            </a:r>
            <a:endParaRPr lang="ru-RU" sz="1600" dirty="0" smtClean="0">
              <a:latin typeface="Bookman Old Style" pitchFamily="18" charset="0"/>
            </a:endParaRPr>
          </a:p>
          <a:p>
            <a:endParaRPr lang="ru-RU" dirty="0"/>
          </a:p>
        </p:txBody>
      </p:sp>
      <p:pic>
        <p:nvPicPr>
          <p:cNvPr id="1029" name="Picture 5" descr="https://mtdata.ru/u25/photo9597/20414334960-0/original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143252" cy="23574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72916"/>
            <a:ext cx="685800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6575" algn="just"/>
            <a:r>
              <a:rPr lang="ru-RU" sz="1600" b="1" dirty="0" smtClean="0">
                <a:latin typeface="Bookman Old Style" pitchFamily="18" charset="0"/>
              </a:rPr>
              <a:t>ИГРА-ЗАНЯТИЕ по ТЕХНОЛОГИИ РАЗВИТИЯ и ОБОГАЩЕНИЯ СЛОВАРНОГО ЗАПАСА с ОПОРОЙ на РАСШИРЕНИЕ СЕМАНТИЧЕСКОГО ПОЛЯ СЛОВА</a:t>
            </a:r>
            <a:endParaRPr lang="ru-RU" sz="1600" dirty="0" smtClean="0">
              <a:latin typeface="Bookman Old Style" pitchFamily="18" charset="0"/>
            </a:endParaRPr>
          </a:p>
          <a:p>
            <a:pPr indent="536575" algn="just"/>
            <a:r>
              <a:rPr lang="ru-RU" sz="1600" b="1" dirty="0" smtClean="0">
                <a:latin typeface="Bookman Old Style" pitchFamily="18" charset="0"/>
              </a:rPr>
              <a:t>Теория семантического поля </a:t>
            </a:r>
            <a:endParaRPr lang="ru-RU" sz="1600" dirty="0" smtClean="0">
              <a:latin typeface="Bookman Old Style" pitchFamily="18" charset="0"/>
            </a:endParaRPr>
          </a:p>
          <a:p>
            <a:pPr indent="536575" algn="just"/>
            <a:r>
              <a:rPr lang="ru-RU" sz="1600" dirty="0" smtClean="0">
                <a:latin typeface="Bookman Old Style" pitchFamily="18" charset="0"/>
              </a:rPr>
              <a:t>Слово почти никогда не имеет одной твердой, однозначной, предметной относительности. Оно всегда многозначно, при этом наряду с прямыми значениями слова существует более обширная сфера, которая принята называться </a:t>
            </a:r>
            <a:r>
              <a:rPr lang="ru-RU" sz="1600" b="1" i="1" dirty="0" smtClean="0">
                <a:latin typeface="Bookman Old Style" pitchFamily="18" charset="0"/>
              </a:rPr>
              <a:t>ассоциативным значением.</a:t>
            </a:r>
            <a:endParaRPr lang="ru-RU" sz="1600" dirty="0" smtClean="0">
              <a:latin typeface="Bookman Old Style" pitchFamily="18" charset="0"/>
            </a:endParaRPr>
          </a:p>
          <a:p>
            <a:pPr indent="536575" algn="just"/>
            <a:r>
              <a:rPr lang="ru-RU" sz="1600" dirty="0" smtClean="0">
                <a:latin typeface="Bookman Old Style" pitchFamily="18" charset="0"/>
              </a:rPr>
              <a:t>Как отмечают Дизе, Нобель «….слово рождает не только указание на определенный предмет, но неизбежно приводит к всплыванию ряда дополнительных связей и элементы близких к ним слов».</a:t>
            </a:r>
          </a:p>
          <a:p>
            <a:pPr indent="536575" algn="just"/>
            <a:r>
              <a:rPr lang="ru-RU" sz="1600" dirty="0" smtClean="0">
                <a:latin typeface="Bookman Old Style" pitchFamily="18" charset="0"/>
              </a:rPr>
              <a:t>Таким образом, слов становится центральным узлом для целой сети вызываемых им образований, которые связаны со словом, которое воспринимается, или говорящий  задерживает, тормозит с тем, чтобы из всей сети значений выбрать нужное, в данном случае значения.</a:t>
            </a:r>
          </a:p>
          <a:p>
            <a:pPr indent="536575" algn="just"/>
            <a:r>
              <a:rPr lang="ru-RU" sz="1600" dirty="0" smtClean="0">
                <a:latin typeface="Bookman Old Style" pitchFamily="18" charset="0"/>
              </a:rPr>
              <a:t>  Эти комплексы ассоциативных значений, которые непроизвольно возникают вокруг одного слова, были достаточно изучены,  что основанием для введения нового понятия – </a:t>
            </a:r>
            <a:r>
              <a:rPr lang="ru-RU" sz="1600" b="1" i="1" dirty="0" smtClean="0">
                <a:latin typeface="Bookman Old Style" pitchFamily="18" charset="0"/>
              </a:rPr>
              <a:t>семантическое поле (далее по тексту СП), которое стоит за каждым словом. </a:t>
            </a:r>
            <a:endParaRPr lang="ru-RU" sz="1600" dirty="0" smtClean="0">
              <a:latin typeface="Bookman Old Style" pitchFamily="18" charset="0"/>
            </a:endParaRPr>
          </a:p>
          <a:p>
            <a:pPr indent="536575" algn="just"/>
            <a:r>
              <a:rPr lang="ru-RU" sz="1600" dirty="0" smtClean="0">
                <a:latin typeface="Bookman Old Style" pitchFamily="18" charset="0"/>
              </a:rPr>
              <a:t>Наличие семантического поля позволяет человеку быстро производить отбор слов в процессе общения. При забывании слов мы ищем его среди семантического поля, у детей с ОВЗ.</a:t>
            </a:r>
          </a:p>
          <a:p>
            <a:endParaRPr lang="ru-RU" dirty="0"/>
          </a:p>
        </p:txBody>
      </p:sp>
      <p:pic>
        <p:nvPicPr>
          <p:cNvPr id="3" name="Picture 5" descr="https://mtdata.ru/u25/photo9597/20414334960-0/original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143252" cy="23574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https://mtdata.ru/u25/photo9597/20414334960-0/original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364"/>
          <a:stretch>
            <a:fillRect/>
          </a:stretch>
        </p:blipFill>
        <p:spPr bwMode="auto">
          <a:xfrm>
            <a:off x="0" y="0"/>
            <a:ext cx="2786058" cy="235743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0"/>
            <a:ext cx="6858000" cy="904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6575" algn="just"/>
            <a:r>
              <a:rPr lang="ru-RU" sz="1600" b="1" dirty="0" smtClean="0">
                <a:latin typeface="Bookman Old Style" pitchFamily="18" charset="0"/>
              </a:rPr>
              <a:t>				Семантическое поле 					позволяет увидеть те 					психологические 					механизмы, которые 					дают толчок спонтанному 				развитию речи детей, а 					именно:</a:t>
            </a:r>
          </a:p>
          <a:p>
            <a:pPr indent="536575" algn="just"/>
            <a:endParaRPr lang="ru-RU" sz="1600" b="1" dirty="0" smtClean="0">
              <a:latin typeface="Bookman Old Style" pitchFamily="18" charset="0"/>
            </a:endParaRPr>
          </a:p>
          <a:p>
            <a:pPr indent="536575" algn="just"/>
            <a:endParaRPr lang="ru-RU" sz="1600" b="1" dirty="0" smtClean="0">
              <a:latin typeface="Bookman Old Style" pitchFamily="18" charset="0"/>
            </a:endParaRPr>
          </a:p>
          <a:p>
            <a:pPr marL="258763" lvl="0" indent="277813" algn="just">
              <a:buFont typeface="Wingdings" pitchFamily="2" charset="2"/>
              <a:buChar char="v"/>
            </a:pPr>
            <a:r>
              <a:rPr lang="ru-RU" sz="1400" dirty="0" smtClean="0">
                <a:latin typeface="Bookman Old Style" pitchFamily="18" charset="0"/>
              </a:rPr>
              <a:t>Слово актуализирует цепь ассоциаций, что вызывают к жизни множество новых слов.</a:t>
            </a:r>
          </a:p>
          <a:p>
            <a:pPr marL="258763" lvl="0" indent="277813" algn="just">
              <a:buFont typeface="Wingdings" pitchFamily="2" charset="2"/>
              <a:buChar char="v"/>
            </a:pPr>
            <a:r>
              <a:rPr lang="ru-RU" sz="1400" dirty="0" smtClean="0">
                <a:latin typeface="Bookman Old Style" pitchFamily="18" charset="0"/>
              </a:rPr>
              <a:t>Облегчает поиск слов более точных по смыслу близких значений.</a:t>
            </a:r>
          </a:p>
          <a:p>
            <a:pPr marL="258763" lvl="0" indent="277813" algn="just">
              <a:buFont typeface="Wingdings" pitchFamily="2" charset="2"/>
              <a:buChar char="v"/>
            </a:pPr>
            <a:r>
              <a:rPr lang="ru-RU" sz="1400" dirty="0" smtClean="0">
                <a:latin typeface="Bookman Old Style" pitchFamily="18" charset="0"/>
              </a:rPr>
              <a:t>Учат строить словосочетания без грамматических искажений.</a:t>
            </a:r>
          </a:p>
          <a:p>
            <a:pPr marL="258763" lvl="0" indent="277813" algn="just">
              <a:buFont typeface="Wingdings" pitchFamily="2" charset="2"/>
              <a:buChar char="v"/>
            </a:pPr>
            <a:r>
              <a:rPr lang="ru-RU" sz="1400" dirty="0" smtClean="0">
                <a:latin typeface="Bookman Old Style" pitchFamily="18" charset="0"/>
              </a:rPr>
              <a:t>Порождает схему целостного высказывания – развивается функция планирования речи.</a:t>
            </a:r>
          </a:p>
          <a:p>
            <a:pPr marL="258763" lvl="0" indent="277813" algn="just">
              <a:buFont typeface="Wingdings" pitchFamily="2" charset="2"/>
              <a:buChar char="v"/>
            </a:pPr>
            <a:r>
              <a:rPr lang="ru-RU" sz="1400" dirty="0" smtClean="0">
                <a:latin typeface="Bookman Old Style" pitchFamily="18" charset="0"/>
              </a:rPr>
              <a:t>Распространяет простое предложение   до сложного на основе простого словосочетания.</a:t>
            </a:r>
          </a:p>
          <a:p>
            <a:pPr indent="536575" algn="just"/>
            <a:r>
              <a:rPr lang="ru-RU" sz="1400" b="1" i="1" dirty="0" smtClean="0">
                <a:latin typeface="Bookman Old Style" pitchFamily="18" charset="0"/>
              </a:rPr>
              <a:t>Практические рекомендации</a:t>
            </a:r>
          </a:p>
          <a:p>
            <a:pPr indent="536575" algn="just"/>
            <a:r>
              <a:rPr lang="ru-RU" sz="1400" dirty="0" smtClean="0">
                <a:latin typeface="Bookman Old Style" pitchFamily="18" charset="0"/>
              </a:rPr>
              <a:t>Как пример приводится изучение темы «Домашние птицы». </a:t>
            </a:r>
          </a:p>
          <a:p>
            <a:pPr indent="536575" algn="just"/>
            <a:r>
              <a:rPr lang="ru-RU" sz="1400" dirty="0" smtClean="0">
                <a:latin typeface="Bookman Old Style" pitchFamily="18" charset="0"/>
              </a:rPr>
              <a:t>Приготовьте картинки петуха, курицы, цыплят и, по возможности, картинку птичьего двора. Далее вырезаем картинку петуха и клеим его в центр круга. Очерчиваем картинку петуха кругом, на котором выкладываем (клеим)  его части тела, следующий круг мы даем устное описание петуха (Имя прилагательное). Следующий круг  - это круг «действие», обогащаем глагольный словарь. </a:t>
            </a:r>
          </a:p>
          <a:p>
            <a:pPr indent="536575" algn="just"/>
            <a:r>
              <a:rPr lang="ru-RU" sz="1400" dirty="0" smtClean="0">
                <a:latin typeface="Bookman Old Style" pitchFamily="18" charset="0"/>
              </a:rPr>
              <a:t>Внизу выкладывается (клеится) картинка семья петуха, по составляется предложение, например: «Семья петуха состоит из курочки и цыплят». </a:t>
            </a:r>
          </a:p>
          <a:p>
            <a:pPr indent="536575" algn="just"/>
            <a:r>
              <a:rPr lang="ru-RU" sz="1400" dirty="0" smtClean="0">
                <a:latin typeface="Bookman Old Style" pitchFamily="18" charset="0"/>
              </a:rPr>
              <a:t>Далее составляем небольшой рассказ  о всех птицах, даем описание какие они, способы передвижения, где живут, чем питаются. В итоге Вы со своим ребенком не только развиваете связную речь и познавательные процессы, но дарите друг другу бесценное времяпрепровождение. </a:t>
            </a:r>
          </a:p>
          <a:p>
            <a:pPr indent="536575" algn="just"/>
            <a:endParaRPr lang="ru-RU" sz="1400" dirty="0" smtClean="0">
              <a:latin typeface="Bookman Old Style" pitchFamily="18" charset="0"/>
            </a:endParaRPr>
          </a:p>
          <a:p>
            <a:pPr indent="536575" algn="just"/>
            <a:r>
              <a:rPr lang="ru-RU" sz="1400" dirty="0" smtClean="0">
                <a:latin typeface="Bookman Old Style" pitchFamily="18" charset="0"/>
              </a:rPr>
              <a:t>Приведенная игра-занятие может применяться  в домашних условия по закреплению всех лексических  тем , проводимые в ДОУ.</a:t>
            </a:r>
          </a:p>
          <a:p>
            <a:pPr indent="536575" algn="just"/>
            <a:endParaRPr lang="ru-RU" sz="1400" dirty="0" smtClean="0">
              <a:latin typeface="Bookman Old Style" pitchFamily="18" charset="0"/>
            </a:endParaRPr>
          </a:p>
          <a:p>
            <a:pPr indent="536575" algn="just"/>
            <a:r>
              <a:rPr lang="ru-RU" sz="1400" dirty="0" smtClean="0">
                <a:latin typeface="Bookman Old Style" pitchFamily="18" charset="0"/>
              </a:rPr>
              <a:t>На этой неделе изучаем «Насекомые и пауки» . </a:t>
            </a:r>
          </a:p>
          <a:p>
            <a:pPr indent="536575" algn="just"/>
            <a:endParaRPr lang="ru-RU" sz="1400" dirty="0" smtClean="0">
              <a:latin typeface="Bookman Old Style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320675" y="428625"/>
          <a:ext cx="6200775" cy="8286750"/>
        </p:xfrm>
        <a:graphic>
          <a:graphicData uri="http://schemas.openxmlformats.org/presentationml/2006/ole">
            <p:oleObj spid="_x0000_s19458" name="Слайд" r:id="rId3" imgW="3426045" imgH="4568924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45</TotalTime>
  <Words>222</Words>
  <PresentationFormat>Экран (4:3)</PresentationFormat>
  <Paragraphs>39</Paragraphs>
  <Slides>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Тема Office</vt:lpstr>
      <vt:lpstr>Слайд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8</cp:revision>
  <dcterms:created xsi:type="dcterms:W3CDTF">2020-04-21T06:17:12Z</dcterms:created>
  <dcterms:modified xsi:type="dcterms:W3CDTF">2020-04-21T08:48:45Z</dcterms:modified>
</cp:coreProperties>
</file>