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714" r:id="rId2"/>
    <p:sldId id="711" r:id="rId3"/>
    <p:sldId id="747" r:id="rId4"/>
    <p:sldId id="716" r:id="rId5"/>
    <p:sldId id="725" r:id="rId6"/>
    <p:sldId id="726" r:id="rId7"/>
    <p:sldId id="715" r:id="rId8"/>
    <p:sldId id="718" r:id="rId9"/>
    <p:sldId id="753" r:id="rId10"/>
    <p:sldId id="754" r:id="rId11"/>
    <p:sldId id="721" r:id="rId12"/>
    <p:sldId id="682" r:id="rId13"/>
    <p:sldId id="681" r:id="rId14"/>
    <p:sldId id="743" r:id="rId15"/>
    <p:sldId id="722" r:id="rId16"/>
    <p:sldId id="701" r:id="rId17"/>
    <p:sldId id="707" r:id="rId18"/>
    <p:sldId id="744" r:id="rId19"/>
    <p:sldId id="709" r:id="rId20"/>
    <p:sldId id="685" r:id="rId21"/>
    <p:sldId id="733" r:id="rId22"/>
    <p:sldId id="742" r:id="rId23"/>
    <p:sldId id="686" r:id="rId24"/>
    <p:sldId id="691" r:id="rId25"/>
    <p:sldId id="704" r:id="rId26"/>
    <p:sldId id="705" r:id="rId27"/>
    <p:sldId id="690" r:id="rId28"/>
    <p:sldId id="692" r:id="rId29"/>
    <p:sldId id="693" r:id="rId30"/>
    <p:sldId id="695" r:id="rId31"/>
    <p:sldId id="694" r:id="rId32"/>
    <p:sldId id="710" r:id="rId33"/>
    <p:sldId id="699" r:id="rId34"/>
    <p:sldId id="739" r:id="rId35"/>
    <p:sldId id="620" r:id="rId36"/>
    <p:sldId id="663" r:id="rId37"/>
    <p:sldId id="749" r:id="rId38"/>
    <p:sldId id="752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0099"/>
    <a:srgbClr val="3E24FC"/>
    <a:srgbClr val="CCCCFF"/>
    <a:srgbClr val="000066"/>
    <a:srgbClr val="73B5FD"/>
    <a:srgbClr val="FBFBFB"/>
    <a:srgbClr val="F7071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6377" autoAdjust="0"/>
  </p:normalViewPr>
  <p:slideViewPr>
    <p:cSldViewPr>
      <p:cViewPr varScale="1">
        <p:scale>
          <a:sx n="88" d="100"/>
          <a:sy n="88" d="100"/>
        </p:scale>
        <p:origin x="14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8A6D5B-BA5F-49EA-89F9-1411036750C2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43FEFDA-7F40-4FF8-83EA-CBC30D7B8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78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Егорка любит заниматься зарядкой, но не простой, а для язычка и губ…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B0D17-7970-444D-BF01-B3FD3F7775C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77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FEFDA-7F40-4FF8-83EA-CBC30D7B83A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92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33662-DEB3-4A20-9578-D23B647BBE6B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F055-00D5-4932-B4F8-C41FE65A5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8F14B-227D-4CB2-80F8-16F341283395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1C8F-49F4-4102-88FF-325D2DAA1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A39A3-1881-4786-BEF3-B3734E941030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21C1A-F157-4F2F-9C60-4B89BF9ED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42708-8DAF-4F4D-A01F-455D4795F0ED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1A955-61CC-4DF8-84D2-B6FE6704C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F01C1-4A06-4AF8-875F-A4A4910AAE95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EACA8-A06D-4070-A52A-368F61207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9DE30-605C-4A42-8B6E-EAA54433E1F8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FAC38-B03B-4920-9D48-EB967CDF8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43BF-D794-430A-A623-CCB9BC5CDF31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DF349-3B1B-433D-ADCB-E0A3BC354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67C2C-CBBD-422F-91E6-D2A4760DEB58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BF7D-408D-4B24-A44E-5C6842AB7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B53B7-6D7B-4E9E-9B78-74FFC602D800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F9A32-CE54-4134-A187-67107E86F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4877-FE40-49A7-A121-413F70BD9B89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22B06-6E30-4AFD-B3BF-AF30633ED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BE998-6B78-4F1B-9ABE-233E926F74F1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60FC4-4CEA-4F1C-8C04-577AE956B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B2F95-514F-4C26-8C49-F7CD72007EF1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93E9-8085-47B9-860A-22945B95C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42E-2F80-45E6-82A0-60446482CF9C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41AD8-AE9E-435F-91B5-C57B335DC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EC289B-8EB1-4520-8751-E52D09DA31D6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19A906-5327-4B7C-A3C4-34B949C9A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41.jpeg"/><Relationship Id="rId5" Type="http://schemas.openxmlformats.org/officeDocument/2006/relationships/image" Target="../media/image37.jpeg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audio" Target="../media/audio1.wav"/><Relationship Id="rId12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7.jpeg"/><Relationship Id="rId5" Type="http://schemas.openxmlformats.org/officeDocument/2006/relationships/image" Target="../media/image43.jpeg"/><Relationship Id="rId10" Type="http://schemas.openxmlformats.org/officeDocument/2006/relationships/image" Target="../media/image44.jpeg"/><Relationship Id="rId4" Type="http://schemas.openxmlformats.org/officeDocument/2006/relationships/slide" Target="slide6.xml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44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slide" Target="slide10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9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" Target="slide6.xml"/><Relationship Id="rId7" Type="http://schemas.openxmlformats.org/officeDocument/2006/relationships/image" Target="../media/image38.jpeg"/><Relationship Id="rId12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5.jpeg"/><Relationship Id="rId5" Type="http://schemas.openxmlformats.org/officeDocument/2006/relationships/slide" Target="slide5.xml"/><Relationship Id="rId10" Type="http://schemas.openxmlformats.org/officeDocument/2006/relationships/image" Target="../media/image37.jpeg"/><Relationship Id="rId4" Type="http://schemas.openxmlformats.org/officeDocument/2006/relationships/image" Target="../media/image43.jpeg"/><Relationship Id="rId9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http://www.novgorod.fio.ru/projects/Project1201/12a.jpg" TargetMode="External"/><Relationship Id="rId18" Type="http://schemas.openxmlformats.org/officeDocument/2006/relationships/image" Target="../media/image25.jpeg"/><Relationship Id="rId3" Type="http://schemas.openxmlformats.org/officeDocument/2006/relationships/image" Target="../media/image12.jpeg"/><Relationship Id="rId7" Type="http://schemas.openxmlformats.org/officeDocument/2006/relationships/image" Target="http://www.logopedmaster.ru/UserFiles/image1(3).jpeg" TargetMode="External"/><Relationship Id="rId12" Type="http://schemas.openxmlformats.org/officeDocument/2006/relationships/image" Target="../media/image20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5" Type="http://schemas.openxmlformats.org/officeDocument/2006/relationships/image" Target="../media/image22.jpeg"/><Relationship Id="rId10" Type="http://schemas.openxmlformats.org/officeDocument/2006/relationships/image" Target="../media/image18.jpeg"/><Relationship Id="rId19" Type="http://schemas.openxmlformats.org/officeDocument/2006/relationships/image" Target="../media/image26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18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606388" y="975519"/>
            <a:ext cx="7931224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СИДИМ ДОМА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Самоизоляция не время скучать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Индивидуальное занятие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«Автоматизация</a:t>
            </a:r>
            <a:r>
              <a:rPr kumimoji="0" lang="ru-RU" sz="6000" b="1" i="0" u="none" strike="noStrike" kern="1200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  </a:t>
            </a:r>
            <a:endParaRPr kumimoji="0" lang="ru-RU" sz="6000" b="1" i="0" u="none" strike="noStrike" kern="1200" spc="50" normalizeH="0" baseline="0" noProof="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ookman Old Style" pitchFamily="18" charset="0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6000" b="1" i="0" u="none" strike="noStrike" kern="1200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звука</a:t>
            </a:r>
            <a:r>
              <a:rPr kumimoji="0" lang="ru-RU" sz="6000" b="1" i="0" u="none" strike="noStrike" kern="1200" spc="50" normalizeH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 </a:t>
            </a:r>
            <a:r>
              <a:rPr kumimoji="0" lang="ru-RU" sz="6000" b="1" i="0" u="none" strike="noStrike" kern="1200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Р»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216" y="539950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Учитель-логопед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Бурьянова М.В.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2" y="857232"/>
            <a:ext cx="703590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«Развитие речевого дыхания»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86050" y="1500174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Игра «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Бульки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»     </a:t>
            </a:r>
          </a:p>
          <a:p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86050" y="1785926"/>
            <a:ext cx="56436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Цель</a:t>
            </a: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:</a:t>
            </a: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 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развитие </a:t>
            </a: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сильного ротового выдоха; 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обучение </a:t>
            </a:r>
            <a:r>
              <a:rPr lang="ru-RU" sz="1400" dirty="0" smtClean="0">
                <a:solidFill>
                  <a:srgbClr val="002060"/>
                </a:solidFill>
                <a:latin typeface="Bookman Old Style" pitchFamily="18" charset="0"/>
              </a:rPr>
              <a:t>умению дуть через трубочку; активизация губных мышц.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</a:rPr>
              <a:t>Ход игры</a:t>
            </a: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:</a:t>
            </a:r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</a:rPr>
              <a:t> В стакан, наполовину наполненный водой, опустите </a:t>
            </a:r>
            <a:r>
              <a:rPr lang="ru-RU" sz="1400" i="1" dirty="0" err="1" smtClean="0">
                <a:solidFill>
                  <a:srgbClr val="002060"/>
                </a:solidFill>
                <a:latin typeface="Bookman Old Style" pitchFamily="18" charset="0"/>
              </a:rPr>
              <a:t>коктейльную</a:t>
            </a:r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</a:rPr>
              <a:t> трубочку и подуйте в нее - пузыри с громким бульканьем будут подниматься на поверхность. Затем дайте трубочку ребенку и предложите подуть.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</a:rPr>
              <a:t>- Давай сделаем веселые </a:t>
            </a:r>
            <a:r>
              <a:rPr lang="ru-RU" sz="1400" i="1" dirty="0" err="1" smtClean="0">
                <a:solidFill>
                  <a:srgbClr val="002060"/>
                </a:solidFill>
                <a:latin typeface="Bookman Old Style" pitchFamily="18" charset="0"/>
              </a:rPr>
              <a:t>бульки</a:t>
            </a:r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</a:rPr>
              <a:t>! Возьми трубочку и подуй в стакан воды. Если дуть слабо - получаются маленькие </a:t>
            </a:r>
            <a:r>
              <a:rPr lang="ru-RU" sz="1400" i="1" dirty="0" err="1" smtClean="0">
                <a:solidFill>
                  <a:srgbClr val="002060"/>
                </a:solidFill>
                <a:latin typeface="Bookman Old Style" pitchFamily="18" charset="0"/>
              </a:rPr>
              <a:t>бульки</a:t>
            </a:r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</a:rPr>
              <a:t>. А если подуть сильно, то получается целая буря! Давай устроим бурю!</a:t>
            </a:r>
            <a:endParaRPr lang="ru-RU" sz="14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5538" name="Picture 2" descr="https://konspekta.net/lektsiiorgimg/baza10/1187663085177.files/image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114550" cy="1990725"/>
          </a:xfrm>
          <a:prstGeom prst="rect">
            <a:avLst/>
          </a:prstGeom>
          <a:noFill/>
        </p:spPr>
      </p:pic>
      <p:pic>
        <p:nvPicPr>
          <p:cNvPr id="14" name="Picture 4" descr="https://www.maam.ru/upload/blogs/detsad-342021-1432464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00504"/>
            <a:ext cx="3925519" cy="2205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500166" y="4572008"/>
            <a:ext cx="25717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Игра «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Смешарики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»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  <a:latin typeface="Bookman Old Style" pitchFamily="18" charset="0"/>
              </a:rPr>
              <a:t>Цель: </a:t>
            </a:r>
            <a:r>
              <a:rPr lang="ru-RU" sz="1600" b="1" i="1" dirty="0" smtClean="0">
                <a:solidFill>
                  <a:srgbClr val="002060"/>
                </a:solidFill>
                <a:latin typeface="Bookman Old Style" pitchFamily="18" charset="0"/>
              </a:rPr>
              <a:t>выработать </a:t>
            </a:r>
            <a:r>
              <a:rPr lang="ru-RU" sz="1600" i="1" dirty="0" smtClean="0">
                <a:solidFill>
                  <a:srgbClr val="002060"/>
                </a:solidFill>
                <a:latin typeface="Bookman Old Style" pitchFamily="18" charset="0"/>
              </a:rPr>
              <a:t>целенаправленную воздушную струю.</a:t>
            </a:r>
            <a:endParaRPr lang="ru-RU" sz="1600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857356" y="2571744"/>
            <a:ext cx="3432490" cy="4286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428596" y="571480"/>
            <a:ext cx="7786742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«</a:t>
            </a:r>
            <a:r>
              <a:rPr kumimoji="0" lang="ru-RU" sz="4000" b="1" i="0" u="none" strike="noStrike" kern="1200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Автоматизация изолированного звука Р.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Звуковые дорожки»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642918"/>
            <a:ext cx="8050279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трактор 19" descr="http://www.graycell.ru/picture/big/traktor5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000" b="89400" l="4400" r="98000">
                        <a14:foregroundMark x1="39000" y1="31000" x2="39000" y2="31000"/>
                        <a14:foregroundMark x1="39000" y1="35200" x2="39000" y2="35200"/>
                        <a14:foregroundMark x1="43000" y1="18600" x2="43000" y2="18600"/>
                        <a14:foregroundMark x1="39000" y1="19200" x2="39000" y2="1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161" r="3572" b="11831"/>
          <a:stretch/>
        </p:blipFill>
        <p:spPr bwMode="auto">
          <a:xfrm flipH="1">
            <a:off x="173468" y="3143248"/>
            <a:ext cx="2317751" cy="25702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трактор 19" descr="http://www.graycell.ru/picture/big/traktor5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000" b="89400" l="4400" r="98000">
                        <a14:foregroundMark x1="39000" y1="31000" x2="39000" y2="31000"/>
                        <a14:foregroundMark x1="39000" y1="35200" x2="39000" y2="35200"/>
                        <a14:foregroundMark x1="43000" y1="18600" x2="43000" y2="18600"/>
                        <a14:foregroundMark x1="39000" y1="19200" x2="39000" y2="1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161" r="3572" b="11831"/>
          <a:stretch/>
        </p:blipFill>
        <p:spPr bwMode="auto">
          <a:xfrm flipH="1">
            <a:off x="142844" y="3143248"/>
            <a:ext cx="2317751" cy="25702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трактор 19" descr="http://www.graycell.ru/picture/big/traktor5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000" b="89400" l="4400" r="98000">
                        <a14:foregroundMark x1="39000" y1="31000" x2="39000" y2="31000"/>
                        <a14:foregroundMark x1="39000" y1="35200" x2="39000" y2="35200"/>
                        <a14:foregroundMark x1="43000" y1="18600" x2="43000" y2="18600"/>
                        <a14:foregroundMark x1="39000" y1="19200" x2="39000" y2="1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161" r="3572" b="11831"/>
          <a:stretch/>
        </p:blipFill>
        <p:spPr bwMode="auto">
          <a:xfrm flipH="1">
            <a:off x="142844" y="3214686"/>
            <a:ext cx="2317751" cy="25702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1472" y="785794"/>
            <a:ext cx="268054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«Трактор»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7642" y="6334780"/>
            <a:ext cx="4211409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Звуковые дорожки </a:t>
            </a:r>
            <a:endParaRPr lang="ru-RU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66E-6 -4.93062E-6 L 1.02219 0.0862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00" y="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66E-6 -4.93062E-6 L 1.02219 0.0862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00" y="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66E-6 -4.93062E-6 L 1.02219 0.0862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00" y="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Freeform 8"/>
          <p:cNvSpPr>
            <a:spLocks/>
          </p:cNvSpPr>
          <p:nvPr/>
        </p:nvSpPr>
        <p:spPr bwMode="auto">
          <a:xfrm>
            <a:off x="642910" y="1142984"/>
            <a:ext cx="7993062" cy="661987"/>
          </a:xfrm>
          <a:custGeom>
            <a:avLst/>
            <a:gdLst>
              <a:gd name="T0" fmla="*/ 0 w 5035"/>
              <a:gd name="T1" fmla="*/ 288925 h 417"/>
              <a:gd name="T2" fmla="*/ 792162 w 5035"/>
              <a:gd name="T3" fmla="*/ 215900 h 417"/>
              <a:gd name="T4" fmla="*/ 1871662 w 5035"/>
              <a:gd name="T5" fmla="*/ 649287 h 417"/>
              <a:gd name="T6" fmla="*/ 3167062 w 5035"/>
              <a:gd name="T7" fmla="*/ 215900 h 417"/>
              <a:gd name="T8" fmla="*/ 4608512 w 5035"/>
              <a:gd name="T9" fmla="*/ 649287 h 417"/>
              <a:gd name="T10" fmla="*/ 5616575 w 5035"/>
              <a:gd name="T11" fmla="*/ 288925 h 417"/>
              <a:gd name="T12" fmla="*/ 6911975 w 5035"/>
              <a:gd name="T13" fmla="*/ 576262 h 417"/>
              <a:gd name="T14" fmla="*/ 7993062 w 5035"/>
              <a:gd name="T15" fmla="*/ 0 h 4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035" h="417">
                <a:moveTo>
                  <a:pt x="0" y="182"/>
                </a:moveTo>
                <a:cubicBezTo>
                  <a:pt x="151" y="140"/>
                  <a:pt x="303" y="98"/>
                  <a:pt x="499" y="136"/>
                </a:cubicBezTo>
                <a:cubicBezTo>
                  <a:pt x="695" y="174"/>
                  <a:pt x="930" y="409"/>
                  <a:pt x="1179" y="409"/>
                </a:cubicBezTo>
                <a:cubicBezTo>
                  <a:pt x="1428" y="409"/>
                  <a:pt x="1708" y="136"/>
                  <a:pt x="1995" y="136"/>
                </a:cubicBezTo>
                <a:cubicBezTo>
                  <a:pt x="2282" y="136"/>
                  <a:pt x="2646" y="401"/>
                  <a:pt x="2903" y="409"/>
                </a:cubicBezTo>
                <a:cubicBezTo>
                  <a:pt x="3160" y="417"/>
                  <a:pt x="3296" y="190"/>
                  <a:pt x="3538" y="182"/>
                </a:cubicBezTo>
                <a:cubicBezTo>
                  <a:pt x="3780" y="174"/>
                  <a:pt x="4105" y="393"/>
                  <a:pt x="4354" y="363"/>
                </a:cubicBezTo>
                <a:cubicBezTo>
                  <a:pt x="4603" y="333"/>
                  <a:pt x="4819" y="166"/>
                  <a:pt x="503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00034" y="1571612"/>
            <a:ext cx="1214446" cy="1357322"/>
          </a:xfrm>
          <a:prstGeom prst="star4">
            <a:avLst>
              <a:gd name="adj" fmla="val 12500"/>
            </a:avLst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928794" y="1714488"/>
            <a:ext cx="1271608" cy="1785950"/>
          </a:xfrm>
          <a:prstGeom prst="star4">
            <a:avLst>
              <a:gd name="adj" fmla="val 125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3357554" y="1643050"/>
            <a:ext cx="1646246" cy="1939929"/>
          </a:xfrm>
          <a:prstGeom prst="star4">
            <a:avLst>
              <a:gd name="adj" fmla="val 12500"/>
            </a:avLst>
          </a:prstGeom>
          <a:solidFill>
            <a:srgbClr val="3E24FC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711510" y="2786058"/>
            <a:ext cx="3432490" cy="4286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5500694" y="1714488"/>
            <a:ext cx="1303331" cy="1428760"/>
          </a:xfrm>
          <a:prstGeom prst="star4">
            <a:avLst>
              <a:gd name="adj" fmla="val 12500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7286644" y="1785926"/>
            <a:ext cx="1428760" cy="1643074"/>
          </a:xfrm>
          <a:prstGeom prst="star4">
            <a:avLst>
              <a:gd name="adj" fmla="val 125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0"/>
            <a:ext cx="260039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«Звездопад»</a:t>
            </a:r>
            <a:endParaRPr lang="ru-RU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6151563"/>
            <a:ext cx="847251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На каждое падение звезды произнеси звук  Р.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0" accel="10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34" y="1071546"/>
            <a:ext cx="79296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Я начну говорить слово, а ты заканчивай его песенкой   мотора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Р-р-р-р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рупо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               ми…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топо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помидо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самова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санита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вете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Мухомо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па…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кефи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костё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ковё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забо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шну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база…                       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мото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 шахтё…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714356"/>
            <a:ext cx="55948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indent="228600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Игра «Скажи последний звук»</a:t>
            </a:r>
          </a:p>
        </p:txBody>
      </p:sp>
      <p:pic>
        <p:nvPicPr>
          <p:cNvPr id="10" name="Picture 6" descr="http://jabx.narod.ru/images/clipart/multi/buratino2.png"/>
          <p:cNvPicPr>
            <a:picLocks noChangeAspect="1" noChangeArrowheads="1"/>
          </p:cNvPicPr>
          <p:nvPr/>
        </p:nvPicPr>
        <p:blipFill>
          <a:blip r:embed="rId3"/>
          <a:srcRect l="69584" t="1578" r="1512" b="62119"/>
          <a:stretch>
            <a:fillRect/>
          </a:stretch>
        </p:blipFill>
        <p:spPr bwMode="auto">
          <a:xfrm flipH="1">
            <a:off x="3714744" y="3143248"/>
            <a:ext cx="4932300" cy="42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1500166" y="1643050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57356" y="1857364"/>
            <a:ext cx="42832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728" y="2143116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0166" y="2500306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728" y="2857496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14480" y="3071810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14876" y="1500174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14942" y="1785926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29190" y="2714620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86380" y="2143116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71934" y="2071678"/>
            <a:ext cx="42832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29190" y="3143248"/>
            <a:ext cx="70485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00958" y="1857364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15206" y="1643050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00892" y="2214554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3768" y="2571744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29454" y="2786058"/>
            <a:ext cx="42832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86644" y="3071810"/>
            <a:ext cx="84773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4286280" cy="5352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57224" y="785794"/>
            <a:ext cx="7572428" cy="20374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«Автоматизация звука Р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  слогах, </a:t>
            </a:r>
            <a:r>
              <a:rPr lang="ru-RU" sz="32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словах,фразах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,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предложениях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».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>
            <a:off x="5929322" y="1071546"/>
            <a:ext cx="1071570" cy="4103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</a:t>
            </a:r>
          </a:p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</a:t>
            </a:r>
          </a:p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</a:t>
            </a:r>
          </a:p>
          <a:p>
            <a:pPr algn="ctr"/>
            <a:r>
              <a:rPr lang="ru-RU" sz="3600" b="1" kern="1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ы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э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V="1">
            <a:off x="4191000" y="1357297"/>
            <a:ext cx="1666884" cy="6921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4143372" y="2143116"/>
            <a:ext cx="1785950" cy="714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4143372" y="2214554"/>
            <a:ext cx="1857388" cy="9286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4143372" y="2357430"/>
            <a:ext cx="1714512" cy="15716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4143372" y="2428868"/>
            <a:ext cx="1714512" cy="23574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42852"/>
            <a:ext cx="492634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Помоги Буратино подружить звуки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1148763"/>
            <a:ext cx="4572032" cy="5709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WordArt 24"/>
          <p:cNvSpPr>
            <a:spLocks noChangeArrowheads="1" noChangeShapeType="1" noTextEdit="1"/>
          </p:cNvSpPr>
          <p:nvPr/>
        </p:nvSpPr>
        <p:spPr bwMode="auto">
          <a:xfrm>
            <a:off x="3571868" y="1785926"/>
            <a:ext cx="503237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3600" b="1" kern="1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714480" y="4572008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3600" b="1" kern="1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1142976" y="4572008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А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2928926" y="3429000"/>
            <a:ext cx="503238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3600" b="1" kern="1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2285984" y="3429000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о</a:t>
            </a: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214810" y="2357430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3600" b="1" kern="1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3643306" y="2357430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у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071538" y="4429132"/>
            <a:ext cx="1296987" cy="1152525"/>
          </a:xfrm>
          <a:prstGeom prst="rect">
            <a:avLst/>
          </a:prstGeom>
          <a:solidFill>
            <a:srgbClr val="3E24F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285984" y="3286124"/>
            <a:ext cx="1296987" cy="1152525"/>
          </a:xfrm>
          <a:prstGeom prst="rect">
            <a:avLst/>
          </a:prstGeom>
          <a:solidFill>
            <a:srgbClr val="3E24F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571868" y="2143116"/>
            <a:ext cx="1296987" cy="1152525"/>
          </a:xfrm>
          <a:prstGeom prst="rect">
            <a:avLst/>
          </a:prstGeom>
          <a:solidFill>
            <a:srgbClr val="3E24F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5715008" y="3429000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3600" b="1" kern="1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929190" y="3429000"/>
            <a:ext cx="71438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Ы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6" name="WordArt 3"/>
          <p:cNvSpPr>
            <a:spLocks noChangeArrowheads="1" noChangeShapeType="1" noTextEdit="1"/>
          </p:cNvSpPr>
          <p:nvPr/>
        </p:nvSpPr>
        <p:spPr bwMode="auto">
          <a:xfrm>
            <a:off x="6786578" y="4572008"/>
            <a:ext cx="503238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</a:t>
            </a:r>
            <a:endParaRPr lang="ru-RU" sz="3600" b="1" kern="1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6215074" y="4572008"/>
            <a:ext cx="5048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Э</a:t>
            </a:r>
            <a:endParaRPr lang="ru-RU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215074" y="4429132"/>
            <a:ext cx="1296987" cy="1152525"/>
          </a:xfrm>
          <a:prstGeom prst="rect">
            <a:avLst/>
          </a:prstGeom>
          <a:solidFill>
            <a:srgbClr val="3E24F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929190" y="3286124"/>
            <a:ext cx="1296987" cy="1152525"/>
          </a:xfrm>
          <a:prstGeom prst="rect">
            <a:avLst/>
          </a:prstGeom>
          <a:solidFill>
            <a:srgbClr val="3E24F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endParaRPr lang="ru-RU"/>
          </a:p>
        </p:txBody>
      </p:sp>
      <p:pic>
        <p:nvPicPr>
          <p:cNvPr id="20" name="Рисунок 19" descr="http://nachalo4ka.ru/wp-content/uploads/2014/08/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034" y="2428868"/>
            <a:ext cx="15716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http://nachalo4ka.ru/wp-content/uploads/2014/08/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857356" y="1285860"/>
            <a:ext cx="15716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http://nachalo4ka.ru/wp-content/uploads/2014/08/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357554" y="142852"/>
            <a:ext cx="15716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http://nachalo4ka.ru/wp-content/uploads/2014/08/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29190" y="1285860"/>
            <a:ext cx="15716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http://nachalo4ka.ru/wp-content/uploads/2014/08/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6512" y="2428868"/>
            <a:ext cx="15716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https://img-fotki.yandex.ru/get/52656/200418627.1b6/0_191bbc_489acb6b_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286124"/>
            <a:ext cx="2571750" cy="28575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Рисунок 25" descr="http://nachalo4ka.ru/wp-content/uploads/2014/08/9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786298"/>
            <a:ext cx="15716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14282" y="6488668"/>
            <a:ext cx="531267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Помоги Буратино добраться до замка 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282" y="857232"/>
            <a:ext cx="335861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«СТУПЕНЬКИ»</a:t>
            </a:r>
            <a:endParaRPr lang="ru-RU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1148763"/>
            <a:ext cx="4572032" cy="5709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14612" y="1643050"/>
            <a:ext cx="6000792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Добавь слог «РА» или «РО»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у.            </a:t>
            </a:r>
            <a:r>
              <a:rPr kumimoji="0" lang="ru-RU" sz="32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пе</a:t>
            </a: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но.           </a:t>
            </a:r>
            <a:r>
              <a:rPr kumimoji="0" lang="ru-RU" sz="32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доб</a:t>
            </a: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фа.          </a:t>
            </a:r>
            <a:r>
              <a:rPr kumimoji="0" lang="ru-RU" sz="32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сереб</a:t>
            </a: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kumimoji="0" lang="ru-RU" sz="32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жа</a:t>
            </a: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          мет.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ru-RU" sz="3200" b="1" i="0" u="none" strike="noStrike" spc="50" normalizeH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детво</a:t>
            </a:r>
            <a:r>
              <a:rPr kumimoji="0" lang="ru-RU" sz="32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      вед.</a:t>
            </a:r>
            <a:endParaRPr kumimoji="0" lang="ru-RU" sz="32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2500306"/>
            <a:ext cx="6928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РА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0562" y="2928934"/>
            <a:ext cx="6928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РА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429000"/>
            <a:ext cx="6928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РА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929066"/>
            <a:ext cx="6928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РА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4357694"/>
            <a:ext cx="6928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РА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15140" y="2428868"/>
            <a:ext cx="72167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РО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72330" y="2928934"/>
            <a:ext cx="72167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РО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9520" y="3429000"/>
            <a:ext cx="72167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РО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72330" y="3929066"/>
            <a:ext cx="72167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РО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29454" y="4429132"/>
            <a:ext cx="72167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/>
              </a:rPr>
              <a:t>РО</a:t>
            </a:r>
            <a:endParaRPr lang="ru-RU" sz="2800" b="1" kern="10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000760" y="2571744"/>
            <a:ext cx="2084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endParaRPr lang="ru-RU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786190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РЫ-РЫ-РЫ – РЫБА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РЫ-РЫ-РЫ – РЫСЬ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РЫ-РЫ-РЫ – РЫБАК</a:t>
            </a:r>
          </a:p>
        </p:txBody>
      </p:sp>
      <p:pic>
        <p:nvPicPr>
          <p:cNvPr id="12" name="Рисунок 72" descr="D:\Копилка\Наработки\Звуковка\Звук Р\Карточки\рыб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5143512"/>
            <a:ext cx="1776126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73" descr="D:\Копилка\Наработки\Звуковка\Звук Р\Карточки\рыс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643050"/>
            <a:ext cx="143914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60" descr="D:\Копилка\Наработки\Звуковка\Звук Р\Карточки\ра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590010"/>
            <a:ext cx="2015764" cy="13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:\Users\321\Pictures\загруженное.jpg">
            <a:hlinkClick r:id="rId6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1500174"/>
            <a:ext cx="2068108" cy="1040599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3643306" y="1714488"/>
            <a:ext cx="257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РО-РО-РО – РОТ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РО-РО-РО – РОЗА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РО-РО-РО – РОБОТ</a:t>
            </a:r>
          </a:p>
        </p:txBody>
      </p:sp>
      <p:pic>
        <p:nvPicPr>
          <p:cNvPr id="23" name="Picture 8" descr="scanф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2571744"/>
            <a:ext cx="1357322" cy="138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5" descr="scanу сс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/>
          <a:stretch>
            <a:fillRect/>
          </a:stretch>
        </p:blipFill>
        <p:spPr bwMode="auto">
          <a:xfrm>
            <a:off x="2928926" y="2643182"/>
            <a:ext cx="216535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0"/>
            <a:ext cx="2357422" cy="2943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500034" y="2643182"/>
            <a:ext cx="257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РА-РА-РА – РАК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РА-РА-РА –РАМА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РА-РА-РА –РАДУГА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85852" y="4357694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РУ-РУ-РУ – РУСЬ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РУ-РУ-РУ – РУКИ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РУ-РУ-РУ – РУБАШКА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000100" y="928670"/>
            <a:ext cx="7072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 Повтори слоги и слова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1071546"/>
            <a:ext cx="792961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Цель: автоматизировать звук 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[</a:t>
            </a:r>
            <a:r>
              <a:rPr lang="ru-RU" i="1" dirty="0">
                <a:solidFill>
                  <a:srgbClr val="002060"/>
                </a:solidFill>
                <a:latin typeface="Bookman Old Style" pitchFamily="18" charset="0"/>
              </a:rPr>
              <a:t>Р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] 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в слогах, словах и предложениях.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Задачи:</a:t>
            </a: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Коррекционно-образовательные:</a:t>
            </a:r>
          </a:p>
          <a:p>
            <a:pPr lvl="0"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закреплять правильное произношение изолированного звука</a:t>
            </a:r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ru-RU" i="1" dirty="0" err="1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]</a:t>
            </a:r>
            <a:r>
              <a:rPr lang="ru-RU" sz="2000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работа над голосом;</a:t>
            </a:r>
            <a:endParaRPr lang="ru-RU" i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закреплять правильное произношение звука [</a:t>
            </a:r>
            <a:r>
              <a:rPr lang="ru-RU" i="1" dirty="0" err="1" smtClean="0">
                <a:solidFill>
                  <a:srgbClr val="002060"/>
                </a:solidFill>
                <a:latin typeface="Bookman Old Style" pitchFamily="18" charset="0"/>
              </a:rPr>
              <a:t>р</a:t>
            </a:r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] в  слогах, словах и предложениях;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 -закреплять умение согласовывать числительное с существительным;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Коррекционно-развивающие: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-развивать мелкую и артикуляционную моторику;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-развивать фонематический слух и восприятие;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Коррекционно-воспитательные: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- воспитывать выдержку, усидчивость, аккуратность;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Bookman Old Style" pitchFamily="18" charset="0"/>
              </a:rPr>
              <a:t>- воспитывать контроль за собственной речью.</a:t>
            </a:r>
            <a:endParaRPr lang="ru-RU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73" descr="D:\Копилка\Наработки\Звуковка\Звук Р\Карточки\рыс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857232"/>
            <a:ext cx="249451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es (1)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298" y="1500174"/>
            <a:ext cx="3429024" cy="2137103"/>
          </a:xfrm>
          <a:prstGeom prst="rect">
            <a:avLst/>
          </a:prstGeom>
        </p:spPr>
      </p:pic>
      <p:pic>
        <p:nvPicPr>
          <p:cNvPr id="7" name="Picture 5" descr="C:\Users\321\Pictures\загруженное.jpg">
            <a:hlinkClick r:id="rId6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1000108"/>
            <a:ext cx="2925364" cy="1471939"/>
          </a:xfrm>
          <a:prstGeom prst="rect">
            <a:avLst/>
          </a:prstGeom>
          <a:noFill/>
        </p:spPr>
      </p:pic>
      <p:pic>
        <p:nvPicPr>
          <p:cNvPr id="9" name="Рисунок 72" descr="D:\Копилка\Наработки\Звуковка\Звук Р\Карточки\рыба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10" y="2786058"/>
            <a:ext cx="243050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акушка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976" y="4071942"/>
            <a:ext cx="2209800" cy="2076450"/>
          </a:xfrm>
          <a:prstGeom prst="rect">
            <a:avLst/>
          </a:prstGeom>
        </p:spPr>
      </p:pic>
      <p:pic>
        <p:nvPicPr>
          <p:cNvPr id="12" name="Рисунок 60" descr="D:\Копилка\Наработки\Звуковка\Звук Р\Карточки\рак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43504" y="4500570"/>
            <a:ext cx="2571768" cy="173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ages (14)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4942" y="2071678"/>
            <a:ext cx="2714644" cy="2654850"/>
          </a:xfrm>
          <a:prstGeom prst="rect">
            <a:avLst/>
          </a:prstGeom>
        </p:spPr>
      </p:pic>
      <p:pic>
        <p:nvPicPr>
          <p:cNvPr id="14" name="Рисунок 13" descr="images (10)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488" y="2500306"/>
            <a:ext cx="3286148" cy="32737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282" y="6150114"/>
            <a:ext cx="7643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Помоги Буратино выбрать картинки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 со звуком «Р» </a:t>
            </a:r>
            <a:r>
              <a:rPr lang="ru-RU" sz="2000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(закрыть картинку камушком).</a:t>
            </a:r>
            <a:endParaRPr lang="ru-RU" sz="2000" i="1" dirty="0">
              <a:solidFill>
                <a:srgbClr val="00206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369203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Игры с камушками </a:t>
            </a:r>
          </a:p>
          <a:p>
            <a:pPr algn="ctr"/>
            <a:r>
              <a:rPr lang="ru-RU" sz="2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Марблс</a:t>
            </a:r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214414" y="1071546"/>
            <a:ext cx="1357322" cy="135732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357290" y="2928934"/>
            <a:ext cx="1357322" cy="1357322"/>
          </a:xfrm>
          <a:prstGeom prst="ellipse">
            <a:avLst/>
          </a:prstGeom>
          <a:solidFill>
            <a:srgbClr val="3E24F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43042" y="4500570"/>
            <a:ext cx="1357322" cy="135732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000496" y="3429000"/>
            <a:ext cx="1357322" cy="1357322"/>
          </a:xfrm>
          <a:prstGeom prst="ellipse">
            <a:avLst/>
          </a:prstGeom>
          <a:solidFill>
            <a:srgbClr val="CC00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429256" y="785794"/>
            <a:ext cx="1357322" cy="135732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500694" y="4643446"/>
            <a:ext cx="1357322" cy="1357322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Â«ÐÐµÑÐ½ÑÑ Ð¿Ð¾Ð»ÑÐ½ÐºÐ°.ÐÐ²ÑÐºÐ¾Ð²Ð°Ñ Ð´Ð¾ÑÐ¾Ð¶ÐºÐ° Ð½Ð° Ð·Ð²ÑÐº Ð Â», Ð±ÐµÑÐ¿Ð»Ð°ÑÐ½Ð¾Ðµ Ð¿Ð¾ÑÐ¾Ð±Ð¸Ðµ Ð´Ð»Ñ Ð°Ð²ÑÐ¾Ð¼Ð°ÑÐ¸Ð·Ð°ÑÐ¸Ð¸ Ð·Ð²ÑÐºÐ¾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428596" y="2071678"/>
            <a:ext cx="1000132" cy="7000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71604" y="1714488"/>
            <a:ext cx="1000132" cy="7000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57488" y="1500174"/>
            <a:ext cx="1000132" cy="7000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5152379">
            <a:off x="4320284" y="999820"/>
            <a:ext cx="900161" cy="96807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072330" y="2571744"/>
            <a:ext cx="1000132" cy="84296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4686726">
            <a:off x="451296" y="3435222"/>
            <a:ext cx="921602" cy="94019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5205740">
            <a:off x="1346862" y="4349492"/>
            <a:ext cx="1000132" cy="92426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714612" y="4286256"/>
            <a:ext cx="1000132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000496" y="4214818"/>
            <a:ext cx="1000132" cy="98583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86380" y="3929066"/>
            <a:ext cx="1000132" cy="105727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786578" y="4000504"/>
            <a:ext cx="1000132" cy="84296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www.playcast.ru/uploads/2015/04/01/129462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0"/>
            <a:ext cx="2442430" cy="2928934"/>
          </a:xfrm>
          <a:prstGeom prst="rect">
            <a:avLst/>
          </a:prstGeom>
          <a:noFill/>
        </p:spPr>
      </p:pic>
      <p:pic>
        <p:nvPicPr>
          <p:cNvPr id="22" name="Picture 2" descr="http://www.playcast.ru/uploads/2015/04/01/129462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7013" y="4835175"/>
            <a:ext cx="1726987" cy="2022825"/>
          </a:xfrm>
          <a:prstGeom prst="rect">
            <a:avLst/>
          </a:prstGeom>
          <a:noFill/>
        </p:spPr>
      </p:pic>
      <p:pic>
        <p:nvPicPr>
          <p:cNvPr id="23" name="Picture 2" descr="http://www.playcast.ru/uploads/2015/04/01/129462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4835175"/>
            <a:ext cx="1726987" cy="2022825"/>
          </a:xfrm>
          <a:prstGeom prst="rect">
            <a:avLst/>
          </a:prstGeom>
          <a:noFill/>
        </p:spPr>
      </p:pic>
      <p:pic>
        <p:nvPicPr>
          <p:cNvPr id="25" name="Picture 8" descr="http://img-fotki.yandex.ru/get/6000/47407354.558/0_c3de1_eb1dccb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7144017" y="142603"/>
            <a:ext cx="1833894" cy="18343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Picture 8" descr="http://img-fotki.yandex.ru/get/6000/47407354.558/0_c3de1_eb1dccb5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981020" flipH="1" flipV="1">
            <a:off x="-15662" y="126789"/>
            <a:ext cx="1833894" cy="18343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7" name="Прямоугольник 26"/>
          <p:cNvSpPr/>
          <p:nvPr/>
        </p:nvSpPr>
        <p:spPr>
          <a:xfrm>
            <a:off x="214282" y="6396335"/>
            <a:ext cx="824456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Мы со звуком Р играем и картинки называем</a:t>
            </a:r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66 0.05296 C -0.07118 0.04787 -0.07118 0.04279 -0.07205 0.03793 C -0.07448 0.02521 -0.09253 0.0118 -0.0993 0.00509 C -0.1026 0.00185 -0.10503 -0.00277 -0.10833 -0.00601 C -0.11441 -0.01226 -0.12135 -0.01804 -0.12777 -0.02359 C -0.13923 -0.0333 -0.16406 -0.04047 -0.17587 -0.04255 C -0.19218 -0.0407 -0.2085 -0.03561 -0.22396 -0.02729 C -0.22986 -0.02428 -0.23472 -0.01873 -0.2408 -0.01572 C -0.246 -0.00393 -0.24705 -0.00624 -0.25 0.00902 C -0.24878 0.03978 -0.24843 0.06846 -0.22777 0.08372 C -0.22135 0.09829 -0.23003 0.08095 -0.22014 0.0932 C -0.21892 0.09482 -0.21857 0.0976 -0.21753 0.09898 C -0.2151 0.10268 -0.21284 0.10315 -0.20972 0.10477 C -0.20607 0.11286 -0.20156 0.11725 -0.19531 0.12003 C -0.18784 0.12743 -0.16909 0.13552 -0.16024 0.13552 " pathEditMode="relative" rAng="0" ptsTypes="ffffffffffffff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25 0.13555 C -0.16407 0.11959 -0.18768 0.12028 -0.19688 0.11866 C -0.22396 0.11913 -0.25087 0.11936 -0.27796 0.12028 C -0.28889 0.12075 -0.29427 0.14712 -0.29948 0.15753 C -0.30191 0.16701 -0.30348 0.17673 -0.30573 0.18621 C -0.30747 0.20726 -0.31216 0.23548 -0.29688 0.24844 C -0.29063 0.26139 -0.27743 0.2681 -0.2665 0.27041 C -0.25799 0.27411 -0.25 0.2799 -0.24132 0.28383 C -0.23212 0.29216 -0.22153 0.29285 -0.21094 0.29563 C -0.20365 0.29748 -0.19671 0.30071 -0.18941 0.30256 C -0.17726 0.30118 -0.17257 0.30349 -0.16407 0.29563 C -0.16007 0.28822 -0.15816 0.29007 -0.15521 0.28059 " pathEditMode="relative" rAng="0" ptsTypes="fffffffffffA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3 0.22363 C -0.15139 0.2123 -0.15694 0.21207 -0.16319 0.20513 C -0.17847 0.18848 -0.19722 0.17923 -0.21632 0.17298 C -0.22413 0.16651 -0.21562 0.17275 -0.22656 0.1679 C -0.23628 0.1635 -0.24531 0.15864 -0.25555 0.1561 C -0.26718 0.14847 -0.2809 0.14824 -0.29357 0.14593 C -0.30017 0.14708 -0.30625 0.14824 -0.3125 0.15101 C -0.31632 0.15263 -0.32395 0.1561 -0.32395 0.15633 C -0.33333 0.16443 -0.32916 0.16026 -0.33663 0.1679 C -0.33836 0.17483 -0.34062 0.1827 -0.34166 0.18987 C -0.3427 0.19727 -0.34427 0.21184 -0.34427 0.21207 C -0.34323 0.26272 -0.35 0.29255 -0.32014 0.32308 C -0.31753 0.32863 -0.31093 0.33672 -0.30625 0.33834 C -0.30295 0.3395 -0.29618 0.34158 -0.29618 0.34181 C -0.27725 0.35407 -0.25625 0.35592 -0.23541 0.35846 C -0.2309 0.36031 -0.22135 0.35846 -0.22135 0.35869 " pathEditMode="relative" rAng="0" ptsTypes="fffffffffffffff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35 0.35869 C -0.21979 0.34204 -0.22865 0.33025 -0.2349 0.3166 C -0.24462 0.29556 -0.25521 0.27983 -0.2691 0.26272 C -0.2783 0.24399 -0.29653 0.22641 -0.30851 0.21253 C -0.3401 0.18177 -0.35451 0.15125 -0.3901 0.16489 C -0.40208 0.17576 -0.38368 0.15957 -0.39792 0.16952 C -0.40312 0.17345 -0.40747 0.17807 -0.41302 0.18154 C -0.42951 0.20375 -0.42934 0.20074 -0.44149 0.22641 C -0.4434 0.23034 -0.44358 0.24098 -0.44375 0.24375 C -0.44479 0.25994 -0.44722 0.27313 -0.4434 0.28931 C -0.44427 0.29926 -0.4401 0.30458 -0.43872 0.3136 C -0.43663 0.32701 -0.43403 0.34089 -0.42743 0.35176 C -0.42465 0.35939 -0.42326 0.36424 -0.41927 0.37072 C -0.41545 0.37696 -0.40781 0.38945 -0.40799 0.38968 C -0.40087 0.39616 -0.39427 0.40287 -0.38715 0.40934 C -0.38385 0.41212 -0.37604 0.41466 -0.37622 0.41489 C -0.37083 0.41374 -0.3691 0.41235 -0.36389 0.40819 " pathEditMode="relative" rAng="2312516" ptsTypes="ffffffffffffffff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-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371 0.40818 C -0.36336 0.40055 -0.36701 0.39222 -0.37239 0.38575 C -0.37395 0.38182 -0.37447 0.37997 -0.37708 0.37673 C -0.38072 0.37141 -0.37847 0.37696 -0.38177 0.37049 C -0.38784 0.35938 -0.39583 0.34875 -0.40503 0.3395 C -0.40833 0.33025 -0.42066 0.32099 -0.42882 0.31475 C -0.44288 0.30481 -0.45572 0.29463 -0.46909 0.28422 C -0.48263 0.27636 -0.496 0.26803 -0.50954 0.26017 C -0.51128 0.25925 -0.51562 0.25878 -0.51579 0.25878 C -0.51944 0.25855 -0.52395 0.25763 -0.52777 0.25809 C -0.53593 0.25948 -0.52916 0.2604 -0.5368 0.25878 C -0.53958 0.25971 -0.54218 0.26017 -0.54513 0.26133 C -0.54635 0.2611 -0.54895 0.26179 -0.54878 0.26225 C -0.55173 0.2648 -0.55486 0.26734 -0.55746 0.27104 C -0.56093 0.28214 -0.56805 0.29185 -0.56684 0.30481 C -0.56597 0.31406 -0.55729 0.32608 -0.5552 0.33464 C -0.55399 0.33996 -0.54739 0.35661 -0.54392 0.36216 C -0.5375 0.37187 -0.53142 0.38205 -0.52534 0.39199 C -0.52326 0.39546 -0.52066 0.39939 -0.5177 0.40263 C -0.51579 0.40494 -0.51163 0.4098 -0.51163 0.41003 C -0.5092 0.41073 -0.48107 0.43062 -0.47031 0.429 " pathEditMode="relative" rAng="1488367" ptsTypes="ffffffffffffffffffff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336 0.40795 C -0.51284 0.40448 -0.51111 0.40124 -0.51093 0.39778 C -0.51093 0.39569 -0.5125 0.39431 -0.51267 0.39222 C -0.51493 0.38251 -0.51701 0.37118 -0.52326 0.36355 C -0.52777 0.34782 -0.53732 0.33094 -0.546 0.31753 C -0.55104 0.31012 -0.55781 0.30434 -0.56284 0.29648 C -0.56909 0.28654 -0.5743 0.27636 -0.58211 0.26827 C -0.58507 0.26225 -0.58836 0.25832 -0.5927 0.2537 C -0.60034 0.24213 -0.59757 0.24537 -0.60711 0.23566 C -0.6118 0.23149 -0.621 0.22271 -0.621 0.22271 C -0.64687 0.20744 -0.63524 0.21346 -0.64965 0.21022 C -0.65382 0.21207 -0.65659 0.21137 -0.66111 0.21184 C -0.66475 0.21461 -0.66666 0.21716 -0.671 0.21877 C -0.675 0.22548 -0.68107 0.23103 -0.68663 0.23519 C -0.68802 0.23866 -0.70781 0.27867 -0.70468 0.29902 C -0.70677 0.30874 -0.70781 0.31961 -0.70642 0.33025 C -0.70729 0.33487 -0.70954 0.33903 -0.70868 0.34343 C -0.70781 0.34759 -0.70573 0.35083 -0.7052 0.35453 C -0.70503 0.35638 -0.70538 0.35823 -0.70468 0.35962 C -0.70382 0.36123 -0.70225 0.36193 -0.70121 0.36309 C -0.69791 0.37372 -0.68923 0.37974 -0.68264 0.38714 C -0.67847 0.3913 -0.67586 0.39708 -0.67187 0.40148 C -0.66145 0.41165 -0.64913 0.41882 -0.63819 0.42738 C -0.57534 0.46531 -0.60729 0.46438 -0.58854 0.45305 C -0.58819 0.45259 -0.58767 0.45282 -0.58715 0.45235 " pathEditMode="relative" rAng="1543103" ptsTypes="ffffffffffffffffffffffff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076 0.37927 C -0.61527 0.37511 -0.61961 0.37488 -0.62465 0.37257 C -0.63229 0.36563 -0.64149 0.36355 -0.65 0.35892 C -0.65625 0.3506 -0.66145 0.3536 -0.66909 0.34713 C -0.67291 0.34389 -0.67656 0.34042 -0.68038 0.33718 C -0.68229 0.33048 -0.69062 0.3203 -0.69062 0.32053 C -0.69253 0.31267 -0.696 0.30596 -0.69809 0.29833 C -0.69878 0.29625 -0.69861 0.2937 -0.69948 0.29162 C -0.70295 0.28237 -0.70625 0.27821 -0.70833 0.26803 C -0.71007 0.24907 -0.71215 0.22617 -0.70573 0.20883 C -0.7026 0.20027 -0.69739 0.19426 -0.69305 0.18709 C -0.68628 0.17622 -0.68073 0.16281 -0.67291 0.15333 C -0.65833 0.13575 -0.64079 0.11817 -0.621 0.11447 C -0.59079 0.11586 -0.59392 0.11494 -0.57534 0.11956 C -0.57222 0.12372 -0.56145 0.13297 -0.55764 0.13482 C -0.55277 0.13714 -0.54757 0.13644 -0.54253 0.13806 C -0.53698 0.14176 -0.53211 0.14315 -0.52604 0.14477 C -0.52361 0.14685 -0.52066 0.14778 -0.5184 0.14986 C -0.51475 0.15333 -0.51145 0.15749 -0.50833 0.16165 C -0.50729 0.16304 -0.50694 0.16558 -0.50573 0.16674 C -0.50399 0.16859 -0.49826 0.17067 -0.49566 0.17183 C -0.49079 0.18177 -0.48958 0.1857 -0.4868 0.19704 C -0.48715 0.21346 -0.48732 0.22964 -0.48802 0.24606 C -0.48906 0.26942 -0.51145 0.27081 -0.52343 0.27474 C -0.52916 0.2796 -0.53194 0.28237 -0.53993 0.28492 C -0.54323 0.28607 -0.55 0.28815 -0.55 0.28839 C -0.55677 0.29417 -0.56493 0.29694 -0.57291 0.29833 C -0.57812 0.30064 -0.5842 0.30226 -0.58923 0.30504 C -0.596 0.30897 -0.59791 0.31174 -0.60573 0.31336 C -0.6217 0.32099 -0.60937 0.31822 -0.64114 0.3203 C -0.64791 0.32238 -0.64444 0.32146 -0.64878 0.32354 " pathEditMode="relative" rAng="0" ptsTypes="ffffffffffffffffffffffffffffff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1 -0.01896 C -0.0382 -0.04371 -0.0342 -0.05388 -0.02118 -0.07123 C -0.01771 -0.08418 -0.02274 -0.06776 -0.01597 -0.08117 C -0.01528 -0.08256 -0.01563 -0.08487 -0.01476 -0.08626 C -0.01389 -0.08765 -0.01215 -0.08742 -0.01094 -0.08811 C -0.00608 -0.09459 -0.00087 -0.10384 0.00417 -0.10985 C 0.01319 -0.12049 0.02691 -0.12812 0.03837 -0.13182 C 0.04375 -0.13668 0.04705 -0.13714 0.05364 -0.13853 C 0.06927 -0.14639 0.08229 -0.14431 0.10035 -0.14523 C 0.15 -0.14431 0.17326 -0.15194 0.21059 -0.14038 C 0.21441 -0.13529 0.21753 -0.13436 0.22187 -0.1302 C 0.22969 -0.1228 0.2368 -0.11517 0.24479 -0.10823 C 0.25087 -0.10291 0.24861 -0.10245 0.25226 -0.09644 C 0.25503 -0.09204 0.25764 -0.08973 0.26111 -0.08626 C 0.26406 -0.07238 0.26007 -0.08695 0.26753 -0.07285 C 0.26823 -0.07169 0.26979 -0.06175 0.26996 -0.06105 C 0.26962 -0.05435 0.27049 -0.04718 0.26875 -0.0407 C 0.26805 -0.03839 0.26528 -0.03885 0.26371 -0.03746 C 0.26233 -0.03608 0.26146 -0.03376 0.25972 -0.03237 C 0.25764 -0.03029 0.25469 -0.03052 0.25226 -0.02891 C 0.24826 -0.02613 0.24514 -0.02127 0.24097 -0.01896 C 0.23819 -0.01734 0.23507 -0.01688 0.23212 -0.01549 C 0.21858 -0.00324 0.19358 0.00301 0.1776 0.00648 C 0.17083 0.00787 0.15729 0.00972 0.15729 0.00995 C 0.14705 0.01342 0.13628 0.01411 0.12569 0.01642 C 0.07552 0.01596 0.02517 0.01573 -0.025 0.0148 C -0.03472 0.01457 -0.03316 0.01504 -0.03889 0.00972 C -0.04184 0.00347 -0.04583 -0.00115 -0.04896 -0.00717 C -0.05087 -0.01434 -0.05347 -0.02035 -0.05521 -0.02729 C -0.05486 -0.03793 -0.05504 -0.04879 -0.05399 -0.05943 C -0.0533 -0.06614 -0.04809 -0.07146 -0.04514 -0.07632 C -0.03247 -0.09644 -0.01024 -0.10569 0.00799 -0.11332 C 0.01389 -0.11286 0.02049 -0.11517 0.02569 -0.1117 C 0.02917 -0.10939 0.02899 -0.10268 0.03073 -0.09805 C 0.03351 -0.09065 0.03472 -0.08302 0.03837 -0.07632 C 0.0408 -0.06614 0.04462 -0.04394 0.05364 -0.0407 C 0.05885 -0.03885 0.06354 -0.03908 0.06996 -0.03908 " pathEditMode="relative" rAng="0" ptsTypes="ffffffffffffffffffffffffffffffffffff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97 -0.03909 C 0.07083 -0.0414 0.07327 -0.04348 0.07257 -0.0458 C 0.07188 -0.04788 0.06927 -0.04765 0.06754 -0.04765 C 0.05486 -0.04765 0.04219 -0.04649 0.02952 -0.0458 C 0.0224 -0.04279 0.02031 -0.03608 0.01441 -0.03076 C 0.01163 -0.02082 0.00955 -0.01064 0.00799 -0.00047 C 0.00868 0.05365 0.00104 0.07169 0.01806 0.10753 C 0.02083 0.12095 0.01702 0.10823 0.02448 0.11933 C 0.02743 0.12395 0.02969 0.12927 0.03212 0.13459 C 0.03594 0.14292 0.04167 0.14939 0.04479 0.15818 C 0.04566 0.16049 0.04618 0.16281 0.04722 0.16489 C 0.04861 0.16743 0.0507 0.16905 0.05226 0.17136 C 0.05365 0.17368 0.05486 0.17599 0.05608 0.17807 C 0.06129 0.18848 0.06736 0.20004 0.07518 0.20675 C 0.07639 0.20906 0.07743 0.21137 0.07882 0.21369 C 0.07986 0.21507 0.0816 0.21554 0.08264 0.21716 C 0.08889 0.22687 0.09184 0.2382 0.10174 0.24236 C 0.10261 0.24375 0.10295 0.24606 0.10417 0.24745 C 0.10729 0.25046 0.11441 0.25416 0.11441 0.25439 C 0.12083 0.26318 0.13542 0.27705 0.14479 0.28122 C 0.15399 0.29047 0.15399 0.29139 0.16372 0.2944 C 0.16702 0.30157 0.17222 0.30342 0.17761 0.30781 C 0.18229 0.31244 0.18629 0.31822 0.19149 0.32169 C 0.20174 0.32839 0.21215 0.3358 0.22188 0.34366 C 0.22743 0.34805 0.23212 0.35152 0.23837 0.35383 C 0.23958 0.35499 0.2408 0.35638 0.24219 0.35707 C 0.2441 0.358 0.24653 0.3573 0.24844 0.35869 C 0.24983 0.35962 0.24983 0.36262 0.25104 0.36378 C 0.25434 0.36679 0.25886 0.36655 0.2625 0.36887 C 0.27448 0.37627 0.28507 0.38159 0.29792 0.38575 C 0.31181 0.39014 0.32535 0.39778 0.33958 0.40101 C 0.35695 0.40494 0.37535 0.40633 0.39288 0.40772 C 0.40156 0.41165 0.40833 0.41165 0.41806 0.41281 C 0.42986 0.41581 0.43698 0.41558 0.44983 0.41443 C 0.45104 0.41396 0.45243 0.41373 0.45365 0.41281 C 0.45504 0.41188 0.4559 0.41003 0.45729 0.40934 C 0.46389 0.40587 0.47188 0.40448 0.47882 0.40263 C 0.48177 0.39662 0.48386 0.39315 0.48906 0.39084 C 0.49358 0.38136 0.51146 0.36308 0.52066 0.35869 C 0.52708 0.35037 0.53229 0.34019 0.53958 0.33348 C 0.54254 0.32585 0.54688 0.31914 0.54983 0.31151 C 0.55156 0.30712 0.55313 0.30249 0.55486 0.2981 C 0.55573 0.29579 0.55729 0.29139 0.55729 0.29139 C 0.5599 0.27543 0.56354 0.2604 0.56493 0.24421 C 0.56458 0.19033 0.56441 0.13621 0.56372 0.08233 C 0.56337 0.05272 0.53524 0.04625 0.51806 0.04347 C 0.51268 0.04185 0.50677 0.04 0.50174 0.03677 C 0.49653 0.0333 0.49132 0.02775 0.48524 0.02659 C 0.48056 0.02567 0.47604 0.02543 0.47136 0.02497 C 0.41719 0.01179 0.38854 0.0222 0.31302 0.02312 C 0.31059 0.02543 0.30747 0.02682 0.30556 0.03006 C 0.30347 0.03376 0.30087 0.03885 0.29792 0.04185 C 0.29583 0.0437 0.2934 0.04486 0.29149 0.04671 C 0.28524 0.05365 0.27952 0.06475 0.27518 0.07377 C 0.27622 0.08256 0.27708 0.08926 0.28021 0.09736 C 0.28195 0.10985 0.28368 0.12557 0.28906 0.13621 C 0.2908 0.14546 0.29149 0.15356 0.29531 0.16142 C 0.29497 0.1857 0.29531 0.20975 0.2941 0.23404 C 0.29375 0.23936 0.28524 0.24907 0.28403 0.25069 C 0.27639 0.2611 0.26007 0.26688 0.24983 0.26942 C 0.24358 0.27104 0.23715 0.27173 0.23073 0.27289 C 0.19688 0.27173 0.19167 0.27358 0.16875 0.2678 C 0.16615 0.26503 0.16406 0.2611 0.16111 0.25925 C 0.15833 0.2574 0.15521 0.25855 0.15226 0.2574 C 0.14306 0.25485 0.14601 0.2537 0.13715 0.24907 C 0.12587 0.24306 0.12153 0.24491 0.11059 0.23404 C 0.10434 0.22779 0.09705 0.22109 0.09149 0.21369 C 0.08403 0.20374 0.07917 0.1901 0.07136 0.18015 C 0.06441 0.16165 0.05 0.14778 0.03837 0.13459 C 0.03472 0.13043 0.02969 0.12789 0.02691 0.1228 C 0.02205 0.11378 0.01771 0.10499 0.01302 0.09574 C 0.01007 0.08371 0.00781 0.07169 0.00417 0.06036 C 0.00278 0.05087 0.00226 0.04787 -0.00208 0.04 C -0.00625 0.01549 -0.00538 4.81961E-6 -0.00347 -0.02914 C -0.00295 -0.03793 0.00452 -0.04395 0.0092 -0.04765 C 0.02222 -0.05759 0.03629 -0.06823 0.05104 -0.07285 C 0.0592 -0.0784 0.06268 -0.08095 0.07136 -0.08303 C 0.08108 -0.08118 0.08906 -0.08002 0.09792 -0.07632 C 0.10052 -0.07401 0.10278 -0.071 0.10556 -0.06962 C 0.10677 -0.06892 0.10799 -0.06869 0.1092 -0.06777 C 0.11181 -0.06568 0.11684 -0.06106 0.11684 -0.06083 C 0.11997 -0.05482 0.12014 -0.0488 0.12327 -0.04256 C 0.12483 -0.03608 0.12726 -0.03099 0.13073 -0.02568 C 0.1349 -0.01943 0.13455 -0.02313 0.13455 -0.01897 " pathEditMode="relative" rAng="0" ptsTypes="fffffffffffffffffffffffffffffffffffffffffffffffffffffffffffffffffffffffffffffffffffA">
                                      <p:cBhvr>
                                        <p:cTn id="8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0" y="2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5204 C 0.14618 0.04024 0.15173 0.02914 0.16041 0.02151 C 0.16614 0.00717 0.15972 0.02035 0.16909 0.00879 C 0.17031 0.00717 0.17066 0.00486 0.17205 0.00324 C 0.18194 -0.00717 0.19271 -0.01202 0.20399 -0.01827 C 0.20989 -0.02151 0.21545 -0.02474 0.2217 -0.02729 C 0.22448 -0.02844 0.23021 -0.03099 0.23021 -0.03076 C 0.23906 -0.03839 0.26354 -0.04879 0.27396 -0.05064 C 0.28472 -0.05573 0.29618 -0.05943 0.30746 -0.06151 C 0.31805 -0.06105 0.32882 -0.06128 0.33941 -0.0599 C 0.34114 -0.05966 0.34219 -0.05689 0.34375 -0.0562 C 0.34757 -0.05435 0.35538 -0.05273 0.35538 -0.0525 C 0.36354 -0.04764 0.37153 -0.04533 0.38021 -0.04186 C 0.3875 -0.03561 0.39548 -0.03515 0.40347 -0.03099 C 0.4125 -0.02613 0.42187 -0.02197 0.43125 -0.01827 C 0.43837 -0.01179 0.44739 -0.0074 0.45607 -0.00393 C 0.46719 0.01041 0.4526 -0.00647 0.46614 0.00324 C 0.46805 0.00463 0.46875 0.00717 0.47031 0.00879 C 0.48125 0.01827 0.49566 0.02012 0.50694 0.02891 C 0.52187 0.04071 0.53281 0.05851 0.54757 0.07031 C 0.55191 0.0865 0.5658 0.0969 0.57378 0.11009 C 0.58159 0.12281 0.5934 0.13044 0.60295 0.14084 C 0.60903 0.14755 0.61319 0.15588 0.61753 0.1642 C 0.62517 0.17808 0.62847 0.19681 0.63212 0.213 C 0.63368 0.22017 0.63646 0.23474 0.63646 0.23497 C 0.63594 0.247 0.63698 0.25902 0.63489 0.27105 C 0.63333 0.28122 0.62291 0.28215 0.61753 0.28701 C 0.60278 0.30042 0.5875 0.31013 0.56944 0.31429 C 0.56198 0.32008 0.55312 0.32031 0.54462 0.32331 C 0.52986 0.3284 0.51805 0.33048 0.5026 0.3321 C 0.47569 0.33973 0.44791 0.33511 0.421 0.32863 C 0.41909 0.32748 0.41684 0.32655 0.4151 0.32493 C 0.41302 0.32355 0.41146 0.321 0.40937 0.31961 C 0.40399 0.31591 0.39705 0.31522 0.39201 0.31059 C 0.38437 0.30389 0.37795 0.29857 0.36857 0.29626 C 0.35712 0.28654 0.34427 0.28284 0.33229 0.27452 C 0.32569 0.26966 0.31753 0.26249 0.3118 0.25625 C 0.30382 0.24746 0.2993 0.23844 0.28993 0.23289 C 0.28628 0.22618 0.28246 0.22641 0.2783 0.22017 C 0.27413 0.21416 0.27274 0.20768 0.26823 0.20213 C 0.26493 0.18895 0.26441 0.17577 0.26232 0.16235 C 0.26198 0.15102 0.26215 0.13969 0.26094 0.12812 C 0.26076 0.12604 0.25833 0.12489 0.25798 0.12281 C 0.25312 0.09737 0.25416 0.07054 0.24913 0.04487 C 0.25 0.02775 0.24913 0.00463 0.2651 -0.00023 C 0.271 0.00023 0.27691 0.00093 0.28281 0.00162 C 0.28784 0.00232 0.29236 0.00532 0.29878 0.00324 " pathEditMode="relative" rAng="0" ptsTypes="ffffffffffffffffffffffffffffffffffffffffffffff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pp.userapi.com/c846018/v846018689/126b5e/9KANNtzNYL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785794"/>
            <a:ext cx="6500858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000108"/>
            <a:ext cx="294503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НАЗОВИ КАРТИНКИ.</a:t>
            </a:r>
          </a:p>
          <a:p>
            <a:pPr lvl="0"/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РАЗДЕЛИ НА СЛОГИ.</a:t>
            </a:r>
            <a:endParaRPr lang="ru-RU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ages (6)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34" y="2143116"/>
            <a:ext cx="1743075" cy="2619375"/>
          </a:xfrm>
          <a:prstGeom prst="rect">
            <a:avLst/>
          </a:prstGeom>
        </p:spPr>
      </p:pic>
      <p:pic>
        <p:nvPicPr>
          <p:cNvPr id="6" name="Рисунок 5" descr="ракушка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18" y="1785926"/>
            <a:ext cx="2209800" cy="2076450"/>
          </a:xfrm>
          <a:prstGeom prst="rect">
            <a:avLst/>
          </a:prstGeom>
        </p:spPr>
      </p:pic>
      <p:pic>
        <p:nvPicPr>
          <p:cNvPr id="7" name="Содержимое 7" descr="images (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428992" y="3714752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ges (12)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2428868"/>
            <a:ext cx="1704975" cy="2676525"/>
          </a:xfrm>
          <a:prstGeom prst="rect">
            <a:avLst/>
          </a:prstGeom>
        </p:spPr>
      </p:pic>
      <p:pic>
        <p:nvPicPr>
          <p:cNvPr id="9" name="Рисунок 8" descr="images (13)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7950" y="1643050"/>
            <a:ext cx="2057400" cy="2219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928670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Помоги Буратино найти лишний предмет,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объясни почему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Содержимое 8" descr="images (2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643306" y="4643446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ages (27)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728" y="3857628"/>
            <a:ext cx="2683805" cy="1785950"/>
          </a:xfrm>
          <a:prstGeom prst="rect">
            <a:avLst/>
          </a:prstGeom>
        </p:spPr>
      </p:pic>
      <p:pic>
        <p:nvPicPr>
          <p:cNvPr id="19" name="Рисунок 18" descr="images (26)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1214422"/>
            <a:ext cx="2643206" cy="2643206"/>
          </a:xfrm>
          <a:prstGeom prst="rect">
            <a:avLst/>
          </a:prstGeom>
        </p:spPr>
      </p:pic>
      <p:pic>
        <p:nvPicPr>
          <p:cNvPr id="20" name="Содержимое 19" descr="загруженное (1).jpg">
            <a:hlinkClick r:id="" action="ppaction://hlinkshowjump?jump=nextslide"/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6116" y="1785926"/>
            <a:ext cx="2619375" cy="1743075"/>
          </a:xfrm>
          <a:prstGeom prst="rect">
            <a:avLst/>
          </a:prstGeom>
        </p:spPr>
      </p:pic>
      <p:pic>
        <p:nvPicPr>
          <p:cNvPr id="21" name="Рисунок 20" descr="загруженное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58934">
            <a:off x="5097852" y="2580688"/>
            <a:ext cx="3478192" cy="2314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20" y="785794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Помоги Буратино найти лишний предмет,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объясни почему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6" descr="scan 2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928802"/>
            <a:ext cx="187801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7" descr="scan ап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3929066"/>
            <a:ext cx="1979613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8" descr="scanф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1785926"/>
            <a:ext cx="18065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5" descr="16"/>
          <p:cNvPicPr>
            <a:picLocks noChangeAspect="1" noChangeArrowheads="1"/>
          </p:cNvPicPr>
          <p:nvPr/>
        </p:nvPicPr>
        <p:blipFill>
          <a:blip r:embed="rId6">
            <a:lum bright="-6000" contrast="12000"/>
          </a:blip>
          <a:srcRect/>
          <a:stretch>
            <a:fillRect/>
          </a:stretch>
        </p:blipFill>
        <p:spPr bwMode="auto">
          <a:xfrm>
            <a:off x="5929322" y="3857628"/>
            <a:ext cx="17430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TextBox 9"/>
          <p:cNvSpPr txBox="1"/>
          <p:nvPr/>
        </p:nvSpPr>
        <p:spPr>
          <a:xfrm>
            <a:off x="142844" y="857232"/>
            <a:ext cx="8215370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Помоги Буратино найти лишний предмет,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объясни почему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scanу сс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24000"/>
          </a:blip>
          <a:srcRect/>
          <a:stretch>
            <a:fillRect/>
          </a:stretch>
        </p:blipFill>
        <p:spPr bwMode="auto">
          <a:xfrm>
            <a:off x="285720" y="2143116"/>
            <a:ext cx="216535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7" descr="61e83d45-0e70-11db-ba47-000423c1865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000504"/>
            <a:ext cx="24384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14" descr="scan 3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1785926"/>
            <a:ext cx="18891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6" descr="р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3714752"/>
            <a:ext cx="16541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TextBox 9"/>
          <p:cNvSpPr txBox="1"/>
          <p:nvPr/>
        </p:nvSpPr>
        <p:spPr>
          <a:xfrm>
            <a:off x="0" y="928670"/>
            <a:ext cx="8215370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Помоги Буратино найти лишний предмет,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объясни почему</a:t>
            </a: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73225"/>
            <a:ext cx="842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Буратино- художник, он рисует предметы, подскажи каким цветом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Bookman Old Style" pitchFamily="18" charset="0"/>
              </a:rPr>
              <a:t>ему раскрасить предмет? Проговаривай фразу.(Морковка оранжевая и т.д.)</a:t>
            </a:r>
            <a:endParaRPr lang="ru-RU" sz="16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загруженное (8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71861">
            <a:off x="2229943" y="1926641"/>
            <a:ext cx="3319641" cy="4237130"/>
          </a:xfrm>
          <a:prstGeom prst="rect">
            <a:avLst/>
          </a:prstGeom>
        </p:spPr>
      </p:pic>
      <p:pic>
        <p:nvPicPr>
          <p:cNvPr id="7" name="Рисунок 6" descr="морков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666243">
            <a:off x="2718537" y="554678"/>
            <a:ext cx="2538840" cy="53337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оран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628" y="3929066"/>
            <a:ext cx="5201385" cy="29289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0" y="785794"/>
            <a:ext cx="421782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Упражнение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«Буратино – художник»</a:t>
            </a:r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00240"/>
            <a:ext cx="2357422" cy="2943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images (39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7961" y="1643050"/>
            <a:ext cx="5138085" cy="3717326"/>
          </a:xfrm>
          <a:prstGeom prst="rect">
            <a:avLst/>
          </a:prstGeom>
        </p:spPr>
      </p:pic>
      <p:pic>
        <p:nvPicPr>
          <p:cNvPr id="6" name="Рисунок 5" descr="images (38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04" y="1714488"/>
            <a:ext cx="5214974" cy="385965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7" name="Рисунок 6" descr="роз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876" y="3700857"/>
            <a:ext cx="4254393" cy="31571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крас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9124" y="3929042"/>
            <a:ext cx="5201428" cy="29289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images (37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3174" y="1928802"/>
            <a:ext cx="2714644" cy="3638184"/>
          </a:xfrm>
          <a:prstGeom prst="rect">
            <a:avLst/>
          </a:prstGeom>
        </p:spPr>
      </p:pic>
      <p:pic>
        <p:nvPicPr>
          <p:cNvPr id="7" name="Рисунок 6" descr="images (36)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36" y="1785926"/>
            <a:ext cx="2928958" cy="392909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s019.radikal.ru/i616/1705/6e/16da51e040e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14356"/>
            <a:ext cx="807249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3581360" y="152400"/>
            <a:ext cx="5715040" cy="3071834"/>
          </a:xfrm>
          <a:prstGeom prst="cloudCallout">
            <a:avLst>
              <a:gd name="adj1" fmla="val -29539"/>
              <a:gd name="adj2" fmla="val 87885"/>
            </a:avLst>
          </a:prstGeom>
          <a:solidFill>
            <a:srgbClr val="CC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571480"/>
            <a:ext cx="4429124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Деревянного мальчишку,</a:t>
            </a:r>
          </a:p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Шалуна и хвастунишку</a:t>
            </a:r>
          </a:p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Знают все без исключений,</a:t>
            </a:r>
          </a:p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Он любитель приключений.</a:t>
            </a:r>
          </a:p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Легкомысленным бывает,</a:t>
            </a:r>
          </a:p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Но в беде не унывает.</a:t>
            </a:r>
          </a:p>
          <a:p>
            <a:r>
              <a:rPr lang="ru-RU" sz="1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Артемон</a:t>
            </a:r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, Пьеро, </a:t>
            </a:r>
            <a:r>
              <a:rPr lang="ru-RU" sz="1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Мальвина</a:t>
            </a:r>
            <a:endParaRPr lang="ru-RU" sz="16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1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Неразлучны с …. </a:t>
            </a:r>
            <a:endParaRPr lang="ru-RU" sz="1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загруженное (14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604" y="1928802"/>
            <a:ext cx="5579789" cy="3509550"/>
          </a:xfrm>
          <a:prstGeom prst="rect">
            <a:avLst/>
          </a:prstGeom>
        </p:spPr>
      </p:pic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74"/>
          <a:stretch>
            <a:fillRect/>
          </a:stretch>
        </p:blipFill>
        <p:spPr>
          <a:xfrm>
            <a:off x="1285852" y="1857364"/>
            <a:ext cx="6390011" cy="328614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7" name="Рисунок 6" descr="серый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4219673"/>
            <a:ext cx="4685310" cy="26383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загруженное (9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6" r="5263"/>
          <a:stretch>
            <a:fillRect/>
          </a:stretch>
        </p:blipFill>
        <p:spPr>
          <a:xfrm>
            <a:off x="1428728" y="785794"/>
            <a:ext cx="5143536" cy="5357850"/>
          </a:xfrm>
          <a:prstGeom prst="rect">
            <a:avLst/>
          </a:prstGeom>
        </p:spPr>
      </p:pic>
      <p:pic>
        <p:nvPicPr>
          <p:cNvPr id="6" name="Рисунок 5" descr="загруженное (10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54"/>
          <a:stretch>
            <a:fillRect/>
          </a:stretch>
        </p:blipFill>
        <p:spPr>
          <a:xfrm>
            <a:off x="1500166" y="1500174"/>
            <a:ext cx="4941896" cy="4071966"/>
          </a:xfrm>
          <a:prstGeom prst="rect">
            <a:avLst/>
          </a:prstGeom>
        </p:spPr>
      </p:pic>
      <p:pic>
        <p:nvPicPr>
          <p:cNvPr id="7" name="Рисунок 6" descr="черный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2" y="4643446"/>
            <a:ext cx="4440244" cy="2500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ages (36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7818" y="3929066"/>
            <a:ext cx="1714512" cy="2299955"/>
          </a:xfrm>
          <a:prstGeom prst="rect">
            <a:avLst/>
          </a:prstGeom>
        </p:spPr>
      </p:pic>
      <p:pic>
        <p:nvPicPr>
          <p:cNvPr id="8" name="Picture 18" descr="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0"/>
            <a:ext cx="265864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http://img-fotki.yandex.ru/get/4703/28257045.86c/0_7e295_dda80a9e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00760" y="928670"/>
            <a:ext cx="2905092" cy="2905092"/>
          </a:xfrm>
          <a:prstGeom prst="rect">
            <a:avLst/>
          </a:prstGeom>
          <a:noFill/>
        </p:spPr>
      </p:pic>
      <p:pic>
        <p:nvPicPr>
          <p:cNvPr id="12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90914"/>
            <a:ext cx="2696407" cy="3367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71538" y="1000108"/>
            <a:ext cx="707236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 Повторить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чистоговорку</a:t>
            </a:r>
            <a:r>
              <a:rPr kumimoji="0" lang="ru-RU" sz="28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Ра-Ра-Ра-  Роме спать уже пора</a:t>
            </a:r>
            <a:endParaRPr kumimoji="0" lang="ru-RU" sz="24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Ро-ро-ро</a:t>
            </a:r>
            <a:r>
              <a:rPr kumimoji="0" lang="ru-RU" sz="24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-   у Раи новое ведро</a:t>
            </a:r>
            <a:endParaRPr kumimoji="0" lang="ru-RU" sz="24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Ру-ру-ру</a:t>
            </a:r>
            <a:r>
              <a:rPr kumimoji="0" lang="ru-RU" sz="24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-   поиграем мы в игру</a:t>
            </a:r>
            <a:endParaRPr kumimoji="0" lang="ru-RU" sz="24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50" normalizeH="0" baseline="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Ры-ры-ры</a:t>
            </a:r>
            <a:r>
              <a:rPr kumimoji="0" lang="ru-RU" sz="24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-  у нас воздушные шары</a:t>
            </a:r>
            <a:endParaRPr kumimoji="0" lang="ru-RU" sz="24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 flipH="1">
            <a:off x="571472" y="3929066"/>
            <a:ext cx="807249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Игра «Исправь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предложение».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3E24FC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4500570"/>
            <a:ext cx="4929190" cy="1769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розах растут сады.</a:t>
            </a:r>
            <a:endParaRPr lang="ru-RU" sz="2400" b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Мусор убирает Рому.</a:t>
            </a:r>
            <a:endParaRPr lang="ru-RU" sz="2400" b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  <a:p>
            <a:pPr lvl="0" eaLnBrk="0" hangingPunct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Рыба поймала рыбака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714356"/>
            <a:ext cx="646202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«Повтори предложение»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Рома видит рыбу.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Рая ходит на рынок.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У Раи новый ранец.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Рая моет рамы.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У Раи растут розы.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Рома ест раков. Ромин папа – рыбак.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Рая ест раков.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68141"/>
            <a:ext cx="2714644" cy="3389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Слон из скрученных жгутиков пластилина"/>
          <p:cNvPicPr>
            <a:picLocks noChangeAspect="1" noChangeArrowheads="1"/>
          </p:cNvPicPr>
          <p:nvPr/>
        </p:nvPicPr>
        <p:blipFill>
          <a:blip r:embed="rId3" cstate="print"/>
          <a:srcRect t="8531" r="5054" b="-663"/>
          <a:stretch>
            <a:fillRect/>
          </a:stretch>
        </p:blipFill>
        <p:spPr bwMode="auto">
          <a:xfrm>
            <a:off x="3286116" y="1714488"/>
            <a:ext cx="1895468" cy="1895468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6" descr="http://www.maam.ru/upload/blogs/detsad-84086-14937463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000108"/>
            <a:ext cx="2900356" cy="2177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4" descr="http://www.maam.ru/upload/blogs/detsad-84086-1493746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3429000"/>
            <a:ext cx="2057392" cy="2057392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8" descr="http://www.maam.ru/upload/blogs/detsad-84086-1493746539.jpg"/>
          <p:cNvPicPr>
            <a:picLocks noChangeAspect="1" noChangeArrowheads="1"/>
          </p:cNvPicPr>
          <p:nvPr/>
        </p:nvPicPr>
        <p:blipFill>
          <a:blip r:embed="rId6"/>
          <a:srcRect l="14243" t="11067" r="19288" b="1976"/>
          <a:stretch>
            <a:fillRect/>
          </a:stretch>
        </p:blipFill>
        <p:spPr bwMode="auto">
          <a:xfrm>
            <a:off x="6215074" y="3357562"/>
            <a:ext cx="2123899" cy="2085972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285720" y="928670"/>
            <a:ext cx="53292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Слон из скрученных жгутиков пластилина</a:t>
            </a: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5000628" y="5572140"/>
            <a:ext cx="34290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Пластилин разогреть в руках и скатать тоненькие жгутики.</a:t>
            </a:r>
          </a:p>
        </p:txBody>
      </p:sp>
      <p:pic>
        <p:nvPicPr>
          <p:cNvPr id="11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1714488"/>
            <a:ext cx="3643306" cy="4549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14414" y="6211669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ДОМАШНЕЕ ЗАДАНИЕ.</a:t>
            </a:r>
          </a:p>
          <a:p>
            <a:pPr lvl="0"/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ИТОГ ЗАНЯТИЯ.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6914" name="Picture 2" descr="http://qiqru.org/media/npict/1212/original/cveta_radugi_157294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9" descr="stars"/>
          <p:cNvPicPr>
            <a:picLocks noChangeAspect="1" noChangeArrowheads="1" noCrop="1"/>
          </p:cNvPicPr>
          <p:nvPr/>
        </p:nvPicPr>
        <p:blipFill>
          <a:blip r:embed="rId3">
            <a:lum bright="-12000" contrast="18000"/>
          </a:blip>
          <a:srcRect/>
          <a:stretch>
            <a:fillRect/>
          </a:stretch>
        </p:blipFill>
        <p:spPr bwMode="auto">
          <a:xfrm>
            <a:off x="6715140" y="3714752"/>
            <a:ext cx="2171700" cy="201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stars"/>
          <p:cNvPicPr>
            <a:picLocks noChangeAspect="1" noChangeArrowheads="1" noCrop="1"/>
          </p:cNvPicPr>
          <p:nvPr/>
        </p:nvPicPr>
        <p:blipFill>
          <a:blip r:embed="rId3">
            <a:lum bright="-12000" contrast="18000"/>
          </a:blip>
          <a:srcRect/>
          <a:stretch>
            <a:fillRect/>
          </a:stretch>
        </p:blipFill>
        <p:spPr bwMode="auto">
          <a:xfrm>
            <a:off x="366682" y="3081334"/>
            <a:ext cx="2171700" cy="201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tars"/>
          <p:cNvPicPr>
            <a:picLocks noChangeAspect="1" noChangeArrowheads="1" noCrop="1"/>
          </p:cNvPicPr>
          <p:nvPr/>
        </p:nvPicPr>
        <p:blipFill>
          <a:blip r:embed="rId3">
            <a:lum bright="-12000" contrast="18000"/>
          </a:blip>
          <a:srcRect/>
          <a:stretch>
            <a:fillRect/>
          </a:stretch>
        </p:blipFill>
        <p:spPr bwMode="auto">
          <a:xfrm>
            <a:off x="5857884" y="0"/>
            <a:ext cx="2171700" cy="201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2084" y="142852"/>
            <a:ext cx="5557935" cy="6940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 rot="19668208">
            <a:off x="2743069" y="2796766"/>
            <a:ext cx="7429520" cy="14465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8800" b="1" dirty="0" smtClean="0">
                <a:solidFill>
                  <a:srgbClr val="3E24FC"/>
                </a:solidFill>
              </a:rPr>
              <a:t>МОЛОДЕЦ!</a:t>
            </a:r>
            <a:endParaRPr lang="ru-RU" sz="8800" b="1" dirty="0">
              <a:solidFill>
                <a:srgbClr val="3E24FC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142852"/>
            <a:ext cx="90011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Домашнее задание№4</a:t>
            </a:r>
            <a:endParaRPr kumimoji="0" lang="ru-RU" sz="1200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1.Артикуляционные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упражнения: Лошадка, барабанщик, грибок, гармошка.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200" dirty="0" smtClean="0">
              <a:solidFill>
                <a:srgbClr val="000000"/>
              </a:solidFill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2. Звуковые дорожки (вертолёт, трактор, загони машину в гараж) – Длительное произношение звука РРРРР.</a:t>
            </a:r>
            <a:endParaRPr lang="ru-RU" sz="1200" dirty="0" smtClean="0">
              <a:latin typeface="Bookman Old Style" pitchFamily="18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2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200" baseline="0" dirty="0" smtClean="0">
              <a:solidFill>
                <a:srgbClr val="000000"/>
              </a:solidFill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latin typeface="Bookman Old Style" pitchFamily="18" charset="0"/>
            </a:endParaRPr>
          </a:p>
          <a:p>
            <a:endParaRPr lang="ru-RU" sz="1200" dirty="0" smtClean="0">
              <a:latin typeface="Bookman Old Style" pitchFamily="18" charset="0"/>
            </a:endParaRPr>
          </a:p>
          <a:p>
            <a:endParaRPr lang="ru-RU" sz="1200" dirty="0" smtClean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2844" y="928670"/>
            <a:ext cx="61436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3.Игра «Скажи последний звук»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Я начну говорить слово, а ты заканчивай его песенкой мотора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Р-р-р-р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рупо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ми…    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топо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...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помидо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самова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...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санита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вете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мухомо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па…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кефи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костё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... 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ковё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Забо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...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шну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База...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мото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шахтё...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4. Добавь слог «РА» или «РО» 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(например,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у…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у…      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но…    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доб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...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фа…              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сереб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жа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                мет...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Детво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...            вед…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5. Проговори слоги и слова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Ра-ра-ра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- рама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Ро-ро-ро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- рог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Ра-ра-ра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- рак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Ро-ро-ро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- робот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7. Выполни задание на рабочем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развитие мелкой моторики).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111111"/>
                </a:solidFill>
                <a:latin typeface="Bookman Old Style" pitchFamily="18" charset="0"/>
                <a:cs typeface="Arial" pitchFamily="34" charset="0"/>
              </a:rPr>
              <a:t>8. Найди и наклей в тетради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111111"/>
                </a:solidFill>
                <a:latin typeface="Bookman Old Style" pitchFamily="18" charset="0"/>
                <a:cs typeface="Arial" pitchFamily="34" charset="0"/>
              </a:rPr>
              <a:t>картинки со звуком 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857620" y="1500174"/>
            <a:ext cx="478634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6.Четко выделяя голосом звук Р, повтори каждые три слова. Затем назови 4-5 слов по памяти. Уточни значение незнакомых слов.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Форма – ферма – норма.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Норка – горка – корка.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Мурка – куртка – бурка.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Верба – верх – серп.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Персик – термос – верно.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Терпеть – вертеть – вернуть.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Червяк – чердак – чертеж.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Артист – Арбат – арбуз.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Карман  - гармонь – картон.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Картошка – окрошка – гармошка.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171" name="Picture 3" descr="р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4000504"/>
            <a:ext cx="562184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715140" y="4071942"/>
            <a:ext cx="2247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«Загони машину в гараж» 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op-bal.ru/pars_docs/refs/47/46456/46456_html_m4d024c4f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7053288" cy="63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0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cs typeface="Times New Roman" pitchFamily="18" charset="0"/>
              </a:rPr>
              <a:t> Обведи и раскрась муравьёв на рисунке, не выходя за контур. Посчитай муравьёв.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3" descr="D:\Копилка\Наработки\Звуковка\Звук Р\Карточки\рыс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6611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es (1)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7422" y="1214422"/>
            <a:ext cx="3772895" cy="2351417"/>
          </a:xfrm>
          <a:prstGeom prst="rect">
            <a:avLst/>
          </a:prstGeom>
        </p:spPr>
      </p:pic>
      <p:pic>
        <p:nvPicPr>
          <p:cNvPr id="7" name="Picture 5" descr="C:\Users\321\Pictures\загруженное.jpg">
            <a:hlinkClick r:id="rId5" action="ppaction://hlinksldjump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2913" y="142852"/>
            <a:ext cx="3407459" cy="1714512"/>
          </a:xfrm>
          <a:prstGeom prst="rect">
            <a:avLst/>
          </a:prstGeom>
          <a:noFill/>
        </p:spPr>
      </p:pic>
      <p:pic>
        <p:nvPicPr>
          <p:cNvPr id="9" name="Рисунок 72" descr="D:\Копилка\Наработки\Звуковка\Звук Р\Карточки\рыб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42908" y="2571744"/>
            <a:ext cx="2928958" cy="223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акушка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10" y="4160445"/>
            <a:ext cx="2571768" cy="2416575"/>
          </a:xfrm>
          <a:prstGeom prst="rect">
            <a:avLst/>
          </a:prstGeom>
        </p:spPr>
      </p:pic>
      <p:pic>
        <p:nvPicPr>
          <p:cNvPr id="12" name="Рисунок 60" descr="D:\Копилка\Наработки\Звуковка\Звук Р\Карточки\рак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2197" y="4500570"/>
            <a:ext cx="2783499" cy="187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ages (14)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3636" y="1857364"/>
            <a:ext cx="2714644" cy="2654850"/>
          </a:xfrm>
          <a:prstGeom prst="rect">
            <a:avLst/>
          </a:prstGeom>
        </p:spPr>
      </p:pic>
      <p:pic>
        <p:nvPicPr>
          <p:cNvPr id="14" name="Рисунок 13" descr="images (10)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926" y="2786058"/>
            <a:ext cx="3572981" cy="35595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2844" y="6429396"/>
            <a:ext cx="8715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Помоги Буратино выбрать картинки со звуком «Р» </a:t>
            </a:r>
            <a:r>
              <a:rPr lang="ru-RU" sz="1400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(закрыть картинку камушком).</a:t>
            </a:r>
            <a:endParaRPr lang="ru-RU" sz="1400" i="1" dirty="0">
              <a:solidFill>
                <a:srgbClr val="002060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14290"/>
            <a:ext cx="5500726" cy="6868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8016" y="4500570"/>
            <a:ext cx="1572866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Буратино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59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1000108"/>
            <a:ext cx="7455887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Массаж Су- Джок . «Кошка» </a:t>
            </a:r>
            <a:endParaRPr lang="ru-RU" sz="36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Рисунок 6" descr="http://img-fotki.yandex.ru/get/4606/28257045.86f/0_7e323_b0664609_X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143108" y="3000372"/>
            <a:ext cx="3471867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0034" y="1643050"/>
            <a:ext cx="842971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Маленькая кошка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Села у окошка</a:t>
            </a:r>
            <a:r>
              <a:rPr lang="ru-RU" sz="1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Кошка точит</a:t>
            </a:r>
            <a:r>
              <a:rPr lang="ru-RU" sz="1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когти</a:t>
            </a:r>
            <a:r>
              <a:rPr kumimoji="0" lang="ru-RU" sz="20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 </a:t>
            </a:r>
            <a:r>
              <a:rPr kumimoji="0" lang="ru-RU" sz="1400" b="1" i="1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(дети катают Су Джок между ладоней)</a:t>
            </a:r>
            <a:endParaRPr kumimoji="0" lang="ru-RU" sz="20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Хвостиком виляет,  </a:t>
            </a:r>
            <a:r>
              <a:rPr lang="ru-RU" sz="14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Су Джок между большим пальцем и остальными,</a:t>
            </a:r>
            <a:r>
              <a:rPr kumimoji="0" lang="ru-RU" sz="1400" b="1" i="1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</a:t>
            </a:r>
            <a:endParaRPr kumimoji="0" lang="ru-RU" sz="20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Мышку поджидает…</a:t>
            </a:r>
            <a:r>
              <a:rPr kumimoji="0" lang="ru-RU" sz="2000" b="1" i="1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1400" b="1" i="1" u="none" strike="noStrike" spc="50" normalizeH="0" baseline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дети катают Су Джок между ладоней).</a:t>
            </a:r>
            <a:endParaRPr kumimoji="0" lang="ru-RU" sz="1400" b="1" i="0" u="none" strike="noStrike" spc="50" normalizeH="0" baseline="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0" descr="http://img-fotki.yandex.ru/get/4403/28257045.86e/0_7e2f1_76b064ee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29290" y="4286256"/>
            <a:ext cx="3214710" cy="32147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04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2910" y="928670"/>
            <a:ext cx="7635424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Пальчиковая игра: «Зима»</a:t>
            </a:r>
            <a:endParaRPr lang="ru-RU" sz="4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" name="Picture 6" descr="http://qna.center/storage/photos/grande36/130127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928801"/>
            <a:ext cx="3901033" cy="4929199"/>
          </a:xfrm>
          <a:prstGeom prst="rect">
            <a:avLst/>
          </a:prstGeom>
          <a:noFill/>
        </p:spPr>
      </p:pic>
      <p:pic>
        <p:nvPicPr>
          <p:cNvPr id="7" name="Picture 14" descr="http://img1.liveinternet.ru/images/attach/c/7/96/349/96349469_large_7aa.jpg"/>
          <p:cNvPicPr>
            <a:picLocks noChangeAspect="1" noChangeArrowheads="1"/>
          </p:cNvPicPr>
          <p:nvPr/>
        </p:nvPicPr>
        <p:blipFill>
          <a:blip r:embed="rId4"/>
          <a:srcRect l="50781" t="57292" r="4687" b="6250"/>
          <a:stretch>
            <a:fillRect/>
          </a:stretch>
        </p:blipFill>
        <p:spPr bwMode="auto">
          <a:xfrm>
            <a:off x="2428860" y="4357694"/>
            <a:ext cx="3199366" cy="2500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0034" y="1571612"/>
            <a:ext cx="84296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Раз, два, три, четыре, пять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         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(Загибать пальчики по одному)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Мы во двор пришли гулять.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Бабу снежную лепили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 (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Имитировать лепку комков)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Птичек крошками кормили,      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(Крошить хлебушек всеми пальчиками)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 горки мы потом катались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(Вести указательным пальцем правой руки</a:t>
            </a:r>
          </a:p>
          <a:p>
            <a:pPr lvl="0" eaLnBrk="0" hangingPunct="0"/>
            <a:r>
              <a:rPr lang="ru-RU" sz="1600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                                                   по ладони левой руки)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 еще в снегу валялись.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(Класть ладошки на стол то одной, </a:t>
            </a:r>
          </a:p>
          <a:p>
            <a:pPr lvl="0" eaLnBrk="0" hangingPunct="0"/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                                            то другой стороной)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Все в снегу домой пришли,       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(Отряхивать ладошки)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Съели суп и спать легли.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(Производить движения воображаемой</a:t>
            </a:r>
            <a:r>
              <a:rPr kumimoji="0" lang="ru-RU" sz="1600" b="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ложкой, </a:t>
            </a:r>
          </a:p>
          <a:p>
            <a:pPr lvl="0" eaLnBrk="0" hangingPunct="0"/>
            <a:r>
              <a:rPr lang="ru-RU" sz="1600" i="1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                                     положить руки под щеку)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                                        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http://illustrators.ru/uploads/illustration/image/1131323/main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6423"/>
            <a:ext cx="4357686" cy="544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2357422" y="1357298"/>
            <a:ext cx="5857916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ookman Old Style" pitchFamily="18" charset="0"/>
                <a:cs typeface="+mn-cs"/>
              </a:rPr>
              <a:t>«Артикуляционная гимнастика»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28926" y="4071942"/>
            <a:ext cx="5779146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«Развитие речевого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дыхания»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ypresentation.ru/documents/85c43f90a74bed132a55e229a23e7ae5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857232"/>
            <a:ext cx="7786646" cy="7694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Звуковая распевка</a:t>
            </a:r>
            <a:endParaRPr lang="ru-RU" sz="4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Содержимое 3" descr="http://www.logolife.ru/wp-content/gallery/dlya-izucheniya-zvukov/krug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1143000" cy="928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4" descr="http://www.logolife.ru/wp-content/gallery/dlya-izucheniya-zvukov/kru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714488"/>
            <a:ext cx="971550" cy="928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5" descr="http://www.logolife.ru/wp-content/gallery/dlya-izucheniya-zvukov/kirpi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714488"/>
            <a:ext cx="1282700" cy="9286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://www.logolife.ru/wp-content/gallery/dlya-izucheniya-zvukov/kirpi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857496"/>
            <a:ext cx="1282700" cy="9286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4" descr="http://www.logolife.ru/wp-content/gallery/dlya-izucheniya-zvukov/kru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857496"/>
            <a:ext cx="971550" cy="9286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Содержимое 3" descr="http://www.logolife.ru/wp-content/gallery/dlya-izucheniya-zvukov/krug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857496"/>
            <a:ext cx="1143000" cy="9286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2" descr="http://tapenik.ru/dizain_musik/muz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214942" y="1928802"/>
            <a:ext cx="3397930" cy="450057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g53.mycdn.me/image?t=0&amp;bid=816706215205&amp;id=816706215205&amp;plc=WEB&amp;tkn=*NnsvJ5QckBUrUcVoSmRzPdFOv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2286016" cy="17163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2" descr="http://dg53.mycdn.me/image?t=0&amp;bid=816706214437&amp;id=816706214437&amp;plc=WEB&amp;tkn=*zl8NSOThfqoRcSyC-YVpjoyLSg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50133"/>
            <a:ext cx="2214578" cy="166285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5" descr="http://vashlogoped-online.ru/wp-content/uploads/2013/05/truboch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85729"/>
            <a:ext cx="1891992" cy="161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643438" y="1"/>
            <a:ext cx="2428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ДУДОЧКА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артикуляционная гимнастика (улыбка)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91819" y="2285992"/>
            <a:ext cx="1408349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5" descr="http://vashlogoped-online.ru/wp-content/uploads/2013/05/truboch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2285992"/>
            <a:ext cx="1643074" cy="16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2" descr="http://dg53.mycdn.me/image?t=0&amp;bid=816706216485&amp;id=816706216485&amp;plc=WEB&amp;tkn=*qy0XeKuCKDiDFRun8fBz0XdyN0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53235" y="285728"/>
            <a:ext cx="2047923" cy="16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2" descr="http://dg53.mycdn.me/image?t=0&amp;bid=816706215717&amp;id=816706215717&amp;plc=WEB&amp;tkn=*sC_v6b7bKkXD5qDmKhJFbZvIH6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2071678"/>
            <a:ext cx="2714644" cy="1996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2" descr="http://dg53.mycdn.me/image?t=0&amp;bid=816706214181&amp;id=816706214181&amp;plc=WEB&amp;tkn=*3E8b0R9YYe9A3HrPJ6p_DLzAEO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72264" y="2071678"/>
            <a:ext cx="2428892" cy="1977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2" y="6457890"/>
            <a:ext cx="52149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КОМПЛЕКС УПРАЖНЕНИЙ ДЛЯ 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2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1071538" y="3643315"/>
            <a:ext cx="948140" cy="5715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9" name="Picture 5" descr="http://www.novgorod.fio.ru/projects/Project1201/12a.jpg"/>
          <p:cNvPicPr>
            <a:picLocks noChangeAspect="1" noChangeArrowheads="1"/>
          </p:cNvPicPr>
          <p:nvPr/>
        </p:nvPicPr>
        <p:blipFill>
          <a:blip r:embed="rId12" r:link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955034">
            <a:off x="6078287" y="1052721"/>
            <a:ext cx="970600" cy="83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7" descr="__17139"/>
          <p:cNvPicPr>
            <a:picLocks noChangeAspect="1" noChangeArrowheads="1"/>
          </p:cNvPicPr>
          <p:nvPr/>
        </p:nvPicPr>
        <p:blipFill>
          <a:blip r:embed="rId14"/>
          <a:srcRect b="11752"/>
          <a:stretch>
            <a:fillRect/>
          </a:stretch>
        </p:blipFill>
        <p:spPr bwMode="auto">
          <a:xfrm>
            <a:off x="142844" y="4643447"/>
            <a:ext cx="2286016" cy="1667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2" descr="C:\Users\Евросеть\Desktop\АРТ\парус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85852" y="4714884"/>
            <a:ext cx="114300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14283" y="2000241"/>
            <a:ext cx="1260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ЗАБОРЧИК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43042" y="2000241"/>
            <a:ext cx="1165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ДУДОЧКА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428596" y="4286256"/>
            <a:ext cx="1643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400" b="1" spc="50" dirty="0">
                <a:ln w="11430"/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«ПАРУС</a:t>
            </a:r>
            <a:r>
              <a:rPr lang="ru-RU" sz="1600" b="1" spc="50" dirty="0">
                <a:ln w="11430"/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»</a:t>
            </a:r>
          </a:p>
        </p:txBody>
      </p:sp>
      <p:pic>
        <p:nvPicPr>
          <p:cNvPr id="26" name="Picture 4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71738" y="4643447"/>
            <a:ext cx="2407145" cy="172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Picture 4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29324" y="4714884"/>
            <a:ext cx="2407145" cy="172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Прямоугольник 27"/>
          <p:cNvSpPr/>
          <p:nvPr/>
        </p:nvSpPr>
        <p:spPr>
          <a:xfrm>
            <a:off x="2714614" y="4286256"/>
            <a:ext cx="2145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ЛОШАДКА, ГРИБОК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72199" y="4286256"/>
            <a:ext cx="2321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ГАРМОШКА,БАРАБАН</a:t>
            </a: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0" name="Рисунок 35"/>
          <p:cNvPicPr>
            <a:picLocks noChangeAspect="1" noChangeArrowheads="1"/>
          </p:cNvPicPr>
          <p:nvPr/>
        </p:nvPicPr>
        <p:blipFill>
          <a:blip r:embed="rId17" cstate="print">
            <a:lum contrast="40000"/>
          </a:blip>
          <a:srcRect/>
          <a:stretch>
            <a:fillRect/>
          </a:stretch>
        </p:blipFill>
        <p:spPr bwMode="auto">
          <a:xfrm>
            <a:off x="4929190" y="5715017"/>
            <a:ext cx="571504" cy="7778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1" name="Рисунок 45"/>
          <p:cNvPicPr>
            <a:picLocks noChangeAspect="1" noChangeArrowheads="1"/>
          </p:cNvPicPr>
          <p:nvPr/>
        </p:nvPicPr>
        <p:blipFill>
          <a:blip r:embed="rId18" cstate="print">
            <a:lum contrast="20000"/>
          </a:blip>
          <a:srcRect/>
          <a:stretch>
            <a:fillRect/>
          </a:stretch>
        </p:blipFill>
        <p:spPr bwMode="auto">
          <a:xfrm>
            <a:off x="5143504" y="4857760"/>
            <a:ext cx="691322" cy="8572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2" name="Рисунок 38"/>
          <p:cNvPicPr>
            <a:picLocks noChangeAspect="1" noChangeArrowheads="1"/>
          </p:cNvPicPr>
          <p:nvPr/>
        </p:nvPicPr>
        <p:blipFill>
          <a:blip r:embed="rId19">
            <a:lum bright="-12000" contrast="42000"/>
          </a:blip>
          <a:srcRect b="13615"/>
          <a:stretch>
            <a:fillRect/>
          </a:stretch>
        </p:blipFill>
        <p:spPr bwMode="auto">
          <a:xfrm>
            <a:off x="8143900" y="5929330"/>
            <a:ext cx="781188" cy="7857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3" name="Рисунок 3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504092" y="5072074"/>
            <a:ext cx="639908" cy="8572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лубое неб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голубое небо</Template>
  <TotalTime>6828</TotalTime>
  <Words>981</Words>
  <Application>Microsoft Office PowerPoint</Application>
  <PresentationFormat>Экран (4:3)</PresentationFormat>
  <Paragraphs>240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Bookman Old Style</vt:lpstr>
      <vt:lpstr>Calibri</vt:lpstr>
      <vt:lpstr>Monotype Corsiva</vt:lpstr>
      <vt:lpstr>Times New Roman</vt:lpstr>
      <vt:lpstr>голубое небо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саня</dc:creator>
  <cp:lastModifiedBy>Андрей</cp:lastModifiedBy>
  <cp:revision>861</cp:revision>
  <dcterms:created xsi:type="dcterms:W3CDTF">2011-12-03T16:47:13Z</dcterms:created>
  <dcterms:modified xsi:type="dcterms:W3CDTF">2020-04-21T08:50:51Z</dcterms:modified>
</cp:coreProperties>
</file>