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58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66" r:id="rId13"/>
    <p:sldId id="267" r:id="rId14"/>
    <p:sldId id="269" r:id="rId15"/>
    <p:sldId id="277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microsoft.com/office/2007/relationships/hdphoto" Target="../media/hdphoto5.wdp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357188" y="571500"/>
            <a:ext cx="8501062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84807"/>
                </a:solidFill>
                <a:latin typeface="Bookman Old Style" pitchFamily="18" charset="0"/>
              </a:rPr>
              <a:t>Занимаемся дома</a:t>
            </a:r>
          </a:p>
          <a:p>
            <a:pPr algn="ctr">
              <a:defRPr/>
            </a:pPr>
            <a:r>
              <a:rPr lang="ru-RU" b="1" dirty="0">
                <a:solidFill>
                  <a:srgbClr val="984807"/>
                </a:solidFill>
                <a:latin typeface="Bookman Old Style" pitchFamily="18" charset="0"/>
              </a:rPr>
              <a:t>Тренажер </a:t>
            </a:r>
          </a:p>
          <a:p>
            <a:pPr algn="ctr">
              <a:defRPr/>
            </a:pPr>
            <a:r>
              <a:rPr lang="ru-RU" b="1" i="1" dirty="0">
                <a:solidFill>
                  <a:srgbClr val="984807"/>
                </a:solidFill>
                <a:latin typeface="Bookman Old Style" pitchFamily="18" charset="0"/>
              </a:rPr>
              <a:t>по развитию зрительной перцептивной готовности  (восприятия) </a:t>
            </a:r>
            <a:endParaRPr lang="ru-RU" i="1" dirty="0">
              <a:solidFill>
                <a:srgbClr val="984807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984807"/>
                </a:solidFill>
                <a:latin typeface="Bookman Old Style" pitchFamily="18" charset="0"/>
              </a:rPr>
              <a:t>к обучению грамоте</a:t>
            </a:r>
          </a:p>
          <a:p>
            <a:pPr algn="just">
              <a:defRPr/>
            </a:pPr>
            <a:r>
              <a:rPr lang="ru-RU" b="1" i="1" dirty="0">
                <a:solidFill>
                  <a:srgbClr val="984807"/>
                </a:solidFill>
                <a:latin typeface="Bookman Old Style" pitchFamily="18" charset="0"/>
              </a:rPr>
              <a:t>Цель: </a:t>
            </a:r>
          </a:p>
          <a:p>
            <a:pPr algn="just">
              <a:buFontTx/>
              <a:buChar char="•"/>
              <a:defRPr/>
            </a:pPr>
            <a:r>
              <a:rPr lang="ru-RU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формирование умения держать в поле зрения зрительный стимул во время выполнения заданий;</a:t>
            </a:r>
            <a:endParaRPr lang="ru-RU" sz="1000" dirty="0">
              <a:latin typeface="Bookman Old Style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sz="2000" dirty="0">
                <a:latin typeface="Bookman Old Style" pitchFamily="18" charset="0"/>
                <a:cs typeface="Calibri" pitchFamily="34" charset="0"/>
              </a:rPr>
              <a:t>развитие зрительно-моторной координации;</a:t>
            </a:r>
            <a:endParaRPr lang="ru-RU" sz="1000" dirty="0">
              <a:latin typeface="Bookman Old Style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ru-RU" sz="2000" dirty="0">
                <a:latin typeface="Bookman Old Style" pitchFamily="18" charset="0"/>
                <a:cs typeface="Calibri" pitchFamily="34" charset="0"/>
              </a:rPr>
              <a:t>совершенствование зрительно-пространственного восприятия.</a:t>
            </a:r>
          </a:p>
          <a:p>
            <a:pPr algn="just" eaLnBrk="0" hangingPunct="0">
              <a:defRPr/>
            </a:pPr>
            <a:r>
              <a:rPr lang="ru-RU" sz="2000" b="1" i="1" dirty="0">
                <a:latin typeface="Bookman Old Style" pitchFamily="18" charset="0"/>
                <a:cs typeface="Times New Roman" pitchFamily="18" charset="0"/>
              </a:rPr>
              <a:t>Рекомендации:</a:t>
            </a:r>
          </a:p>
          <a:p>
            <a:pPr algn="just" eaLnBrk="0" hangingPunct="0">
              <a:defRPr/>
            </a:pP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Заниматься в режиме презентации.</a:t>
            </a:r>
          </a:p>
          <a:p>
            <a:pPr algn="just" eaLnBrk="0" hangingPunct="0">
              <a:defRPr/>
            </a:pP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Для закрепления материала распечатать слайды №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5,7 и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заниматься следуя инструкции.</a:t>
            </a:r>
            <a:endParaRPr lang="ru-RU" sz="2000" dirty="0">
              <a:latin typeface="Bookman Old Style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sz="2800" dirty="0">
              <a:latin typeface="Bookman Old Style" pitchFamily="18" charset="0"/>
            </a:endParaRPr>
          </a:p>
          <a:p>
            <a:pPr algn="just" eaLnBrk="0" hangingPunct="0"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Разработала: учитель-логопед</a:t>
            </a:r>
          </a:p>
          <a:p>
            <a:pPr algn="just" eaLnBrk="0" hangingPunct="0"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Гусакова Наиля Фаритовна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8950" y="4643438"/>
            <a:ext cx="2305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Чтение стилизованных букв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4716016"/>
            <a:ext cx="2016224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��� ������� ������� �����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46" r="5026" b="6304"/>
          <a:stretch/>
        </p:blipFill>
        <p:spPr bwMode="auto">
          <a:xfrm>
            <a:off x="3563888" y="184666"/>
            <a:ext cx="5339030" cy="6518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71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Покатаемся на горке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4716016"/>
            <a:ext cx="2016224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8524" cy="449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4419569">
            <a:off x="2842754" y="2521719"/>
            <a:ext cx="867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до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 rot="3404974">
            <a:off x="2690589" y="1640320"/>
            <a:ext cx="867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до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74788" y="1071196"/>
            <a:ext cx="867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до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 rot="17723341">
            <a:off x="4160552" y="1738452"/>
            <a:ext cx="826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ду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 rot="17768545">
            <a:off x="974434" y="1612251"/>
            <a:ext cx="848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да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 rot="16784158">
            <a:off x="716753" y="2493331"/>
            <a:ext cx="848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да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 rot="19064103">
            <a:off x="296045" y="3177136"/>
            <a:ext cx="848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да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 rot="3451927">
            <a:off x="5766067" y="1678907"/>
            <a:ext cx="981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ды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1085595"/>
            <a:ext cx="981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ды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 rot="16726099">
            <a:off x="3849892" y="2569820"/>
            <a:ext cx="826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ду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 rot="18775514">
            <a:off x="3684880" y="3209186"/>
            <a:ext cx="826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ду</a:t>
            </a:r>
            <a:endParaRPr lang="ru-RU" sz="4800" b="1" dirty="0"/>
          </a:p>
        </p:txBody>
      </p:sp>
      <p:sp>
        <p:nvSpPr>
          <p:cNvPr id="17" name="TextBox 16"/>
          <p:cNvSpPr txBox="1"/>
          <p:nvPr/>
        </p:nvSpPr>
        <p:spPr>
          <a:xfrm rot="3426792">
            <a:off x="3114363" y="3222678"/>
            <a:ext cx="826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ду</a:t>
            </a:r>
            <a:endParaRPr lang="ru-RU" sz="4800" b="1" dirty="0"/>
          </a:p>
        </p:txBody>
      </p:sp>
      <p:sp>
        <p:nvSpPr>
          <p:cNvPr id="18" name="TextBox 17"/>
          <p:cNvSpPr txBox="1"/>
          <p:nvPr/>
        </p:nvSpPr>
        <p:spPr>
          <a:xfrm rot="4542724">
            <a:off x="6029830" y="2493331"/>
            <a:ext cx="981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ды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 rot="3041944">
            <a:off x="6378409" y="3130537"/>
            <a:ext cx="826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ду</a:t>
            </a:r>
            <a:endParaRPr lang="ru-RU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68119" y="3213852"/>
            <a:ext cx="867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до</a:t>
            </a:r>
            <a:endParaRPr lang="ru-RU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84368" y="3177135"/>
            <a:ext cx="981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ды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41076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2086429"/>
              </p:ext>
            </p:extLst>
          </p:nvPr>
        </p:nvGraphicFramePr>
        <p:xfrm>
          <a:off x="467545" y="754112"/>
          <a:ext cx="8352927" cy="5555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09"/>
                <a:gridCol w="2784309"/>
                <a:gridCol w="2784309"/>
              </a:tblGrid>
              <a:tr h="277760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77760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Чтение стилизованных слогов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772816" y="2492896"/>
            <a:ext cx="2016224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06116" y="1135178"/>
            <a:ext cx="1292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А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5434" y="3941115"/>
            <a:ext cx="1292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У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5558" y="3933745"/>
            <a:ext cx="14462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И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0881" y="3983173"/>
            <a:ext cx="17876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Ы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1173759"/>
            <a:ext cx="14157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О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1158177"/>
            <a:ext cx="14462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И</a:t>
            </a:r>
            <a:endParaRPr lang="ru-RU" sz="12000" b="1" dirty="0">
              <a:latin typeface="Bookman Old Style" pitchFamily="18" charset="0"/>
            </a:endParaRPr>
          </a:p>
        </p:txBody>
      </p:sp>
      <p:pic>
        <p:nvPicPr>
          <p:cNvPr id="5" name="Picture 2" descr="http://images.myshared.ru/4/318311/slide_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5" t="22460" r="47918" b="11880"/>
          <a:stretch/>
        </p:blipFill>
        <p:spPr bwMode="auto">
          <a:xfrm>
            <a:off x="251520" y="1021346"/>
            <a:ext cx="2088232" cy="2197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0-tub-ru.yandex.net/i?id=7917be5ce6496ad997fdc69636afeb07&amp;n=33&amp;h=215&amp;w=2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33" y="4077627"/>
            <a:ext cx="1750082" cy="1750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hkolnie.ru/pars_docs/refs/59/58561/58561_html_4859a3a1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83" y="1082037"/>
            <a:ext cx="1921396" cy="2045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724"/>
          <a:stretch/>
        </p:blipFill>
        <p:spPr bwMode="auto">
          <a:xfrm>
            <a:off x="0" y="3849752"/>
            <a:ext cx="2133383" cy="21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06967"/>
            <a:ext cx="1966754" cy="19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11" y="3954742"/>
            <a:ext cx="1431030" cy="19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51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6342453"/>
              </p:ext>
            </p:extLst>
          </p:nvPr>
        </p:nvGraphicFramePr>
        <p:xfrm>
          <a:off x="467545" y="754112"/>
          <a:ext cx="8352927" cy="5555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309"/>
                <a:gridCol w="2784309"/>
                <a:gridCol w="2784309"/>
              </a:tblGrid>
              <a:tr h="277760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77760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Чтение стилизованных слогов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772816" y="2492896"/>
            <a:ext cx="2016224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94408" y="1150799"/>
            <a:ext cx="1292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А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1173759"/>
            <a:ext cx="14157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О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5434" y="3941115"/>
            <a:ext cx="1292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У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3951429"/>
            <a:ext cx="1292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>
                <a:latin typeface="Bookman Old Style" pitchFamily="18" charset="0"/>
              </a:rPr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39389" y="3931878"/>
            <a:ext cx="17876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Ы</a:t>
            </a:r>
            <a:endParaRPr lang="ru-RU" sz="120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1158177"/>
            <a:ext cx="14462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latin typeface="Bookman Old Style" pitchFamily="18" charset="0"/>
              </a:rPr>
              <a:t>И</a:t>
            </a:r>
            <a:endParaRPr lang="ru-RU" sz="12000" b="1" dirty="0">
              <a:latin typeface="Bookman Old Style" pitchFamily="18" charset="0"/>
            </a:endParaRPr>
          </a:p>
        </p:txBody>
      </p:sp>
      <p:pic>
        <p:nvPicPr>
          <p:cNvPr id="2050" name="Picture 2" descr="http://zoozel.ru/gallery/images/1705168_krasivye-bukvy-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055"/>
          <a:stretch/>
        </p:blipFill>
        <p:spPr bwMode="auto">
          <a:xfrm>
            <a:off x="10683312" y="1628800"/>
            <a:ext cx="1940324" cy="1494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mirznanii.com/images/03/29/8732903.jpe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1"/>
          <a:stretch/>
        </p:blipFill>
        <p:spPr bwMode="auto">
          <a:xfrm>
            <a:off x="383579" y="1243995"/>
            <a:ext cx="1669801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tvet.imgsmail.ru/download/108891244_96abe8638630eee803792795543f9e46_800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82" r="3462" b="24229"/>
          <a:stretch/>
        </p:blipFill>
        <p:spPr bwMode="auto">
          <a:xfrm>
            <a:off x="3186749" y="1043731"/>
            <a:ext cx="2074213" cy="2199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0-tub-ru.yandex.net/i?id=7e26f81d6487ea1625bc1c86998ac106&amp;n=33&amp;h=215&amp;w=382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1814" y="3822994"/>
            <a:ext cx="1819275" cy="204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tsad-kitty.ru/uploads/posts/2014-04/1398397010_bukvy-12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4" t="5861" r="4498" b="12254"/>
          <a:stretch/>
        </p:blipFill>
        <p:spPr bwMode="auto">
          <a:xfrm>
            <a:off x="3256395" y="3863767"/>
            <a:ext cx="1532254" cy="1966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87" y="1273230"/>
            <a:ext cx="1484403" cy="17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chickabiddy.ru/datas/archives/727_85qo1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75" b="11480"/>
          <a:stretch/>
        </p:blipFill>
        <p:spPr bwMode="auto">
          <a:xfrm>
            <a:off x="6008357" y="4137485"/>
            <a:ext cx="1319043" cy="1418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93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906" y="948690"/>
            <a:ext cx="780854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Book Antiqua" pitchFamily="18" charset="0"/>
              </a:rPr>
              <a:t>Д_____________А</a:t>
            </a:r>
          </a:p>
          <a:p>
            <a:r>
              <a:rPr lang="ru-RU" sz="7200" b="1" dirty="0">
                <a:latin typeface="Book Antiqua" pitchFamily="18" charset="0"/>
              </a:rPr>
              <a:t>Д</a:t>
            </a:r>
            <a:r>
              <a:rPr lang="ru-RU" sz="7200" b="1" dirty="0" smtClean="0">
                <a:latin typeface="Book Antiqua" pitchFamily="18" charset="0"/>
              </a:rPr>
              <a:t>_____________О</a:t>
            </a:r>
          </a:p>
          <a:p>
            <a:r>
              <a:rPr lang="ru-RU" sz="7200" b="1" dirty="0">
                <a:latin typeface="Book Antiqua" pitchFamily="18" charset="0"/>
              </a:rPr>
              <a:t>Д</a:t>
            </a:r>
            <a:r>
              <a:rPr lang="ru-RU" sz="7200" b="1" dirty="0" smtClean="0">
                <a:latin typeface="Book Antiqua" pitchFamily="18" charset="0"/>
              </a:rPr>
              <a:t>_____________У</a:t>
            </a:r>
          </a:p>
          <a:p>
            <a:r>
              <a:rPr lang="ru-RU" sz="7200" b="1" dirty="0">
                <a:latin typeface="Book Antiqua" pitchFamily="18" charset="0"/>
              </a:rPr>
              <a:t>Д</a:t>
            </a:r>
            <a:r>
              <a:rPr lang="ru-RU" sz="7200" b="1" dirty="0" smtClean="0">
                <a:latin typeface="Book Antiqua" pitchFamily="18" charset="0"/>
              </a:rPr>
              <a:t>_____________И</a:t>
            </a:r>
          </a:p>
          <a:p>
            <a:r>
              <a:rPr lang="ru-RU" sz="7200" b="1" dirty="0" smtClean="0">
                <a:latin typeface="Book Antiqua" pitchFamily="18" charset="0"/>
              </a:rPr>
              <a:t>Д_____________Ы</a:t>
            </a:r>
          </a:p>
          <a:p>
            <a:endParaRPr lang="ru-RU" b="1" dirty="0">
              <a:latin typeface="Book Antiqua" pitchFamily="18" charset="0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Прочитай «слоговые дорожки»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948690"/>
            <a:ext cx="914400" cy="914400"/>
          </a:xfrm>
          <a:prstGeom prst="rect">
            <a:avLst/>
          </a:prstGeom>
          <a:noFill/>
        </p:spPr>
      </p:pic>
      <p:pic>
        <p:nvPicPr>
          <p:cNvPr id="6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071678"/>
            <a:ext cx="914400" cy="914400"/>
          </a:xfrm>
          <a:prstGeom prst="rect">
            <a:avLst/>
          </a:prstGeom>
          <a:noFill/>
        </p:spPr>
      </p:pic>
      <p:pic>
        <p:nvPicPr>
          <p:cNvPr id="7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146512"/>
            <a:ext cx="914400" cy="914400"/>
          </a:xfrm>
          <a:prstGeom prst="rect">
            <a:avLst/>
          </a:prstGeom>
          <a:noFill/>
        </p:spPr>
      </p:pic>
      <p:pic>
        <p:nvPicPr>
          <p:cNvPr id="8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2273" y="426273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4" descr="D:\Картинки для детей\1112\Люди\ANIMA0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381887"/>
            <a:ext cx="914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289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Отработка техники чтения «Абракадабра»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7895289" cy="2150343"/>
          </a:xfrm>
          <a:prstGeom prst="rect">
            <a:avLst/>
          </a:prstGeom>
        </p:spPr>
      </p:pic>
      <p:pic>
        <p:nvPicPr>
          <p:cNvPr id="4" name="Picture 2" descr="C:\Users\home\Desktop\ТРЕНАЖЕРРРР\таблицы\20-08.jpg"/>
          <p:cNvPicPr>
            <a:picLocks noChangeAspect="1" noChangeArrowheads="1"/>
          </p:cNvPicPr>
          <p:nvPr/>
        </p:nvPicPr>
        <p:blipFill>
          <a:blip r:embed="rId3"/>
          <a:srcRect l="9716" t="33500" r="11914" b="60000"/>
          <a:stretch>
            <a:fillRect/>
          </a:stretch>
        </p:blipFill>
        <p:spPr bwMode="auto">
          <a:xfrm>
            <a:off x="1428729" y="3571875"/>
            <a:ext cx="6286544" cy="763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0943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3.stockfresh.com/files/d/designwolf/m/18/5069751_stock-vector-little-green-alie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017758"/>
            <a:ext cx="3153555" cy="4730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237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Отрабатываем технику чтения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Марсианское стихотворение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«Тар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быр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92" t="10500" r="9244" b="61150"/>
          <a:stretch/>
        </p:blipFill>
        <p:spPr>
          <a:xfrm>
            <a:off x="3693107" y="1196752"/>
            <a:ext cx="4983349" cy="4077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66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Найди слова 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3691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Bookman Old Style" pitchFamily="18" charset="0"/>
              </a:rPr>
              <a:t>МОП КОТ НИВ МАК</a:t>
            </a:r>
          </a:p>
          <a:p>
            <a:pPr algn="ctr"/>
            <a:endParaRPr lang="ru-RU" sz="6000" b="1" dirty="0" smtClean="0">
              <a:latin typeface="Bookman Old Style" pitchFamily="18" charset="0"/>
            </a:endParaRPr>
          </a:p>
          <a:p>
            <a:pPr algn="ctr"/>
            <a:r>
              <a:rPr lang="ru-RU" sz="6000" b="1" dirty="0" smtClean="0">
                <a:latin typeface="Bookman Old Style" pitchFamily="18" charset="0"/>
              </a:rPr>
              <a:t>ДОМ ТЫК ВАК ДЫМ</a:t>
            </a:r>
          </a:p>
          <a:p>
            <a:pPr algn="ctr"/>
            <a:endParaRPr lang="ru-RU" sz="6000" dirty="0">
              <a:latin typeface="Bookman Old Style" pitchFamily="18" charset="0"/>
            </a:endParaRPr>
          </a:p>
        </p:txBody>
      </p:sp>
      <p:pic>
        <p:nvPicPr>
          <p:cNvPr id="1026" name="Picture 2" descr="http://www.playcast.ru/uploads/2016/01/24/169599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3928" y="206722"/>
            <a:ext cx="2374616" cy="2184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37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Узнай букву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05" t="7608" r="8763"/>
          <a:stretch>
            <a:fillRect/>
          </a:stretch>
        </p:blipFill>
        <p:spPr bwMode="auto">
          <a:xfrm>
            <a:off x="-1" y="1000108"/>
            <a:ext cx="849821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82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Узнай букву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78" r="9536" b="10869"/>
          <a:stretch>
            <a:fillRect/>
          </a:stretch>
        </p:blipFill>
        <p:spPr bwMode="auto">
          <a:xfrm>
            <a:off x="0" y="1214422"/>
            <a:ext cx="85072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121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60363" algn="just"/>
            <a:r>
              <a:rPr lang="ru-RU" sz="16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 вариант. «Запомни и заполни»</a:t>
            </a:r>
            <a:endParaRPr lang="ru-RU" sz="16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indent="360363" algn="just" eaLnBrk="0" hangingPunct="0"/>
            <a:r>
              <a:rPr lang="ru-RU" sz="160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Цели:</a:t>
            </a:r>
            <a:endParaRPr lang="ru-RU" sz="16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Познакомить (или закрепить) с образом буквы.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Уточнить, из каких элементов состоит буква, их количество и пространственное расположение.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Познакомить (или уточнить) с характеристикой звука (гласный-согласный, звонкий или глухой, мягкий или твердый).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Формировать фонематические представления.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Развивать зрительное внимание и память.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Развитие зрительно-пространственных представлений.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Развитие связной речи.</a:t>
            </a:r>
          </a:p>
          <a:p>
            <a:pPr indent="360363" algn="just" eaLnBrk="0" hangingPunct="0">
              <a:buFontTx/>
              <a:buChar char="•"/>
            </a:pPr>
            <a:r>
              <a:rPr lang="ru-RU" sz="1600">
                <a:latin typeface="Bookman Old Style" pitchFamily="18" charset="0"/>
                <a:ea typeface="Calibri" pitchFamily="34" charset="0"/>
              </a:rPr>
              <a:t>Развитие графо-моторных навыков.</a:t>
            </a:r>
          </a:p>
          <a:p>
            <a:pPr indent="360363"/>
            <a:r>
              <a:rPr lang="ru-RU" sz="1600" b="1">
                <a:latin typeface="Bookman Old Style" pitchFamily="18" charset="0"/>
                <a:ea typeface="Calibri" pitchFamily="34" charset="0"/>
              </a:rPr>
              <a:t>Правила работы с таблицей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ru-RU" sz="1600">
                <a:latin typeface="Bookman Old Style" pitchFamily="18" charset="0"/>
                <a:ea typeface="Calibri" pitchFamily="34" charset="0"/>
              </a:rPr>
              <a:t>Ребенку предлагается рассмотреть таблицу и постараться ее запомнить. Одновременно логопед рассказывает, что там нарисовано и почему.</a:t>
            </a:r>
          </a:p>
          <a:p>
            <a:pPr indent="360363"/>
            <a:r>
              <a:rPr lang="ru-RU" sz="1600" b="1">
                <a:latin typeface="Bookman Old Style" pitchFamily="18" charset="0"/>
                <a:ea typeface="Calibri" pitchFamily="34" charset="0"/>
              </a:rPr>
              <a:t>II вариант «Заполни сам»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ru-RU" sz="1600" b="1">
                <a:latin typeface="Bookman Old Style" pitchFamily="18" charset="0"/>
                <a:ea typeface="Calibri" pitchFamily="34" charset="0"/>
              </a:rPr>
              <a:t>Правила работы с таблицей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ru-RU" sz="1600">
                <a:latin typeface="Bookman Old Style" pitchFamily="18" charset="0"/>
                <a:ea typeface="Calibri" pitchFamily="34" charset="0"/>
              </a:rPr>
              <a:t>После того, как дети познакомились с 1 вариантом работы по таблицам, им предлагается самим попробовать заполнить таблицу и объяснить, как они это сделали. Можно дать его в качестве домашнего задания.</a:t>
            </a:r>
          </a:p>
          <a:p>
            <a:pPr indent="360363"/>
            <a:r>
              <a:rPr lang="ru-RU" sz="1600" b="1">
                <a:latin typeface="Bookman Old Style" pitchFamily="18" charset="0"/>
                <a:ea typeface="Calibri" pitchFamily="34" charset="0"/>
              </a:rPr>
              <a:t>III вариант «Найди ошибку»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ru-RU" sz="1600" b="1">
                <a:latin typeface="Bookman Old Style" pitchFamily="18" charset="0"/>
                <a:ea typeface="Calibri" pitchFamily="34" charset="0"/>
              </a:rPr>
              <a:t>Правила работы с таблицей</a:t>
            </a:r>
            <a:endParaRPr lang="ru-RU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ru-RU" sz="1600">
                <a:latin typeface="Bookman Old Style" pitchFamily="18" charset="0"/>
                <a:ea typeface="Calibri" pitchFamily="34" charset="0"/>
              </a:rPr>
              <a:t>Детям предлагается рассмотреть заполненную таблицу и найти в ней ошибку.</a:t>
            </a:r>
            <a:endParaRPr lang="en-US" sz="1600">
              <a:latin typeface="Bookman Old Style" pitchFamily="18" charset="0"/>
              <a:ea typeface="Calibri" pitchFamily="34" charset="0"/>
            </a:endParaRPr>
          </a:p>
          <a:p>
            <a:pPr indent="360363"/>
            <a:r>
              <a:rPr lang="en-US" sz="1600">
                <a:latin typeface="Bookman Old Style" pitchFamily="18" charset="0"/>
                <a:ea typeface="Calibri" pitchFamily="34" charset="0"/>
              </a:rPr>
              <a:t>IV </a:t>
            </a:r>
            <a:r>
              <a:rPr lang="ru-RU" sz="1600">
                <a:latin typeface="Bookman Old Style" pitchFamily="18" charset="0"/>
                <a:ea typeface="Calibri" pitchFamily="34" charset="0"/>
              </a:rPr>
              <a:t> вариант. «Подбери букву». Рассмотреть картинки, далее путем выделения первого звука в них  и определения основных характеристик звука (согласный, твердый-мягкий, глухой), определить «букву-хозяйку». </a:t>
            </a:r>
          </a:p>
          <a:p>
            <a:pPr indent="360363"/>
            <a:endParaRPr lang="ru-RU"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Узнай букву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47" t="5978" r="9020" b="5978"/>
          <a:stretch>
            <a:fillRect/>
          </a:stretch>
        </p:blipFill>
        <p:spPr bwMode="auto">
          <a:xfrm>
            <a:off x="0" y="1142984"/>
            <a:ext cx="86347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139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Узнай букву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7" name="Рисунок 6" descr="F:\чтение\каккие буквы спряталсиь\15-03-04.jpg"/>
          <p:cNvPicPr/>
          <p:nvPr/>
        </p:nvPicPr>
        <p:blipFill>
          <a:blip r:embed="rId3" cstate="print"/>
          <a:srcRect t="9322" b="63488"/>
          <a:stretch>
            <a:fillRect/>
          </a:stretch>
        </p:blipFill>
        <p:spPr bwMode="auto">
          <a:xfrm>
            <a:off x="928662" y="1428736"/>
            <a:ext cx="75724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3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Узнай букву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7" name="Рисунок 6" descr="F:\чтение\каккие буквы спряталсиь\15-05-06.jpg"/>
          <p:cNvPicPr/>
          <p:nvPr/>
        </p:nvPicPr>
        <p:blipFill>
          <a:blip r:embed="rId3" cstate="print"/>
          <a:srcRect t="10876" b="62710"/>
          <a:stretch>
            <a:fillRect/>
          </a:stretch>
        </p:blipFill>
        <p:spPr bwMode="auto">
          <a:xfrm>
            <a:off x="714348" y="1357298"/>
            <a:ext cx="76438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8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чтение\каккие буквы спряталсиь\15-09-10.jpg"/>
          <p:cNvPicPr/>
          <p:nvPr/>
        </p:nvPicPr>
        <p:blipFill>
          <a:blip r:embed="rId2" cstate="print"/>
          <a:srcRect t="9322" b="65041"/>
          <a:stretch>
            <a:fillRect/>
          </a:stretch>
        </p:blipFill>
        <p:spPr bwMode="auto">
          <a:xfrm>
            <a:off x="928662" y="1785926"/>
            <a:ext cx="74295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99820" y="0"/>
            <a:ext cx="384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Узнай букву</a:t>
            </a: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30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1781597"/>
              </p:ext>
            </p:extLst>
          </p:nvPr>
        </p:nvGraphicFramePr>
        <p:xfrm>
          <a:off x="1524000" y="692697"/>
          <a:ext cx="6000328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1936328"/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2071670" y="4572008"/>
            <a:ext cx="1152128" cy="10801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72198" y="4572008"/>
            <a:ext cx="1152128" cy="10801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425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 вариант. “Запомни и заполни”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2571744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Д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2571744"/>
            <a:ext cx="8002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6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pic>
        <p:nvPicPr>
          <p:cNvPr id="17" name="Picture 9" descr="H:\картинки много\Рисунки\быт\J03053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5611">
            <a:off x="3849520" y="4500571"/>
            <a:ext cx="1543640" cy="140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519" b="39740"/>
          <a:stretch/>
        </p:blipFill>
        <p:spPr bwMode="auto">
          <a:xfrm>
            <a:off x="5574459" y="2632847"/>
            <a:ext cx="2007607" cy="1681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1" name="Рисунок 20" descr="http://cs628224.vk.me/v628224556/1e201/nDZ3kzLsFCk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20" y="675372"/>
            <a:ext cx="1952196" cy="168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baby-scool.narod.ru/media/book/metod/gramota/bukvi/03_d_e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1" t="6635" r="55280" b="35123"/>
          <a:stretch/>
        </p:blipFill>
        <p:spPr bwMode="auto">
          <a:xfrm>
            <a:off x="3895630" y="675373"/>
            <a:ext cx="1661426" cy="1817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vdvrus.ru/files/items/35/a1/35a18d06ea599aa0023c92ca2c0256f0_146459834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03" y="1255230"/>
            <a:ext cx="1746809" cy="1100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84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4223724"/>
              </p:ext>
            </p:extLst>
          </p:nvPr>
        </p:nvGraphicFramePr>
        <p:xfrm>
          <a:off x="1524000" y="692697"/>
          <a:ext cx="6096000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pPr algn="ctr"/>
                      <a:r>
                        <a:rPr lang="ru-RU" sz="11500" dirty="0" smtClean="0">
                          <a:ln w="57150">
                            <a:solidFill>
                              <a:schemeClr val="tx1"/>
                            </a:solidFill>
                          </a:ln>
                          <a:latin typeface="Book Antiqua" pitchFamily="18" charset="0"/>
                        </a:rPr>
                        <a:t>3</a:t>
                      </a:r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2033068" y="4653136"/>
            <a:ext cx="1152128" cy="108012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24643" y="4653136"/>
            <a:ext cx="1152128" cy="10801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 вариант. “Найди ошибки”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 descr="https://ds02.infourok.ru/uploads/ex/1352/0007a0e9-73f9d026/4/hello_html_m6ecfe7a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4404" y="2533317"/>
            <a:ext cx="1779996" cy="1688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48" t="11082" r="13507" b="15151"/>
          <a:stretch/>
        </p:blipFill>
        <p:spPr bwMode="auto">
          <a:xfrm>
            <a:off x="5643570" y="2480820"/>
            <a:ext cx="1824661" cy="1768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Picture 8" descr="H:\картинки много\Рисунки\быт\J0305217.WM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4293">
            <a:off x="3983380" y="4570761"/>
            <a:ext cx="1248677" cy="12448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krasivye-zhivotnye.ru/images2/zhivotnye7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49" y="620688"/>
            <a:ext cx="1750302" cy="1716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3.depositphotos.com/1008971/264/v/950/depositphotos_2648722-Cartoon-cak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77" y="620688"/>
            <a:ext cx="2171609" cy="1912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baby-scool.narod.ru/media/book/metod/gramota/bukvi/03_d_e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21" t="6635" r="55280" b="35123"/>
          <a:stretch/>
        </p:blipFill>
        <p:spPr bwMode="auto">
          <a:xfrm>
            <a:off x="3895630" y="675373"/>
            <a:ext cx="1661426" cy="1817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07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3327097"/>
              </p:ext>
            </p:extLst>
          </p:nvPr>
        </p:nvGraphicFramePr>
        <p:xfrm>
          <a:off x="1524000" y="692697"/>
          <a:ext cx="6096000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pPr algn="ctr"/>
                      <a:endParaRPr lang="ru-RU" sz="9600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0" dirty="0" smtClean="0">
                          <a:ln w="57150">
                            <a:solidFill>
                              <a:schemeClr val="tx1"/>
                            </a:solidFill>
                          </a:ln>
                          <a:latin typeface="Book Antiqua" pitchFamily="18" charset="0"/>
                        </a:rPr>
                        <a:t>Д</a:t>
                      </a:r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14" y="116632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II вариант “Заполни сам”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8701994"/>
              </p:ext>
            </p:extLst>
          </p:nvPr>
        </p:nvGraphicFramePr>
        <p:xfrm>
          <a:off x="1524000" y="692697"/>
          <a:ext cx="6096000" cy="534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749896"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pPr algn="ctr"/>
                      <a:r>
                        <a:rPr lang="ru-RU" sz="11500" dirty="0" smtClean="0">
                          <a:ln w="57150">
                            <a:solidFill>
                              <a:schemeClr val="tx1"/>
                            </a:solidFill>
                          </a:ln>
                          <a:latin typeface="Book Antiqua" pitchFamily="18" charset="0"/>
                        </a:rPr>
                        <a:t>3</a:t>
                      </a:r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0" dirty="0">
                        <a:ln w="57150">
                          <a:solidFill>
                            <a:schemeClr val="tx1"/>
                          </a:solidFill>
                        </a:ln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1749896">
                <a:tc>
                  <a:txBody>
                    <a:bodyPr/>
                    <a:lstStyle/>
                    <a:p>
                      <a:endParaRPr lang="ru-RU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2033068" y="4653136"/>
            <a:ext cx="1152128" cy="10801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24643" y="4653136"/>
            <a:ext cx="1152128" cy="108012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 вариант. “Подбери букву”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1868" y="2571744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Д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48" t="11082" r="13507" b="15151"/>
          <a:stretch/>
        </p:blipFill>
        <p:spPr bwMode="auto">
          <a:xfrm>
            <a:off x="5643570" y="2480820"/>
            <a:ext cx="1824661" cy="1768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Picture 9" descr="H:\картинки много\Рисунки\быт\J030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5611">
            <a:off x="3849520" y="4500571"/>
            <a:ext cx="1543640" cy="140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bezengi.ru/sites/default/files/field/image/02_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13" y="687704"/>
            <a:ext cx="1342384" cy="1726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xn--80aauegbcjrdg4a.xn--p1ai/uploads/1/0/5/8/10580347/9701132_or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9514" y="733848"/>
            <a:ext cx="1302385" cy="1680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masik.tv/wp-content/uploads/2015/04/azbuka-8212-bukva-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99" y="930961"/>
            <a:ext cx="2204666" cy="124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76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Какая потерялась буква?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4261355"/>
              </p:ext>
            </p:extLst>
          </p:nvPr>
        </p:nvGraphicFramePr>
        <p:xfrm>
          <a:off x="611560" y="692696"/>
          <a:ext cx="7848872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36"/>
                <a:gridCol w="3924436"/>
              </a:tblGrid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380" y="656742"/>
            <a:ext cx="3766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__ОМ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926" y="476672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Д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1030" y="656742"/>
            <a:ext cx="3766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__ЫМ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68" y="3504540"/>
            <a:ext cx="3766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__УБ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7117" y="3463823"/>
            <a:ext cx="3766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__АМ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380" y="3356992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Д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5475" y="3355153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Д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8463" y="492726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Д</a:t>
            </a:r>
            <a:endParaRPr lang="ru-RU" sz="9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259631" y="2170350"/>
            <a:ext cx="640261" cy="606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56248" y="2170350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376000" y="2170350"/>
            <a:ext cx="640261" cy="606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104183" y="2170349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52896" y="2170350"/>
            <a:ext cx="640261" cy="606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35414" y="2179571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3554" y="5033483"/>
            <a:ext cx="640261" cy="606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356248" y="5033484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350337" y="5074200"/>
            <a:ext cx="640261" cy="606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04181" y="4976564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137405" y="4976564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225541" y="5033484"/>
            <a:ext cx="640261" cy="606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43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dobrynushka.ru/userfiles/file/111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7702" y="4869160"/>
            <a:ext cx="3424854" cy="1533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678"/>
          <a:stretch/>
        </p:blipFill>
        <p:spPr bwMode="auto">
          <a:xfrm>
            <a:off x="1290420" y="4621119"/>
            <a:ext cx="2556792" cy="178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27" y="1604834"/>
            <a:ext cx="1506860" cy="192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191" y="1915943"/>
            <a:ext cx="1082121" cy="157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Какая потерялась буква?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8640659"/>
              </p:ext>
            </p:extLst>
          </p:nvPr>
        </p:nvGraphicFramePr>
        <p:xfrm>
          <a:off x="611560" y="692696"/>
          <a:ext cx="7848872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36"/>
                <a:gridCol w="3924436"/>
              </a:tblGrid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1147" y="692696"/>
            <a:ext cx="376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__ИМА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114" y="548680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Д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9324" y="677199"/>
            <a:ext cx="376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__ЕВА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69" y="3526849"/>
            <a:ext cx="376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__</a:t>
            </a:r>
            <a:r>
              <a:rPr lang="ru-RU" sz="7200" dirty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О</a:t>
            </a:r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МА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4264" y="3562114"/>
            <a:ext cx="3766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СА__ИК</a:t>
            </a:r>
            <a:endParaRPr lang="ru-RU" sz="6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114" y="3356992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Д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5289" y="3419148"/>
            <a:ext cx="2071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Д</a:t>
            </a:r>
            <a:endParaRPr lang="ru-RU" sz="66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1864" y="548680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57150">
                  <a:solidFill>
                    <a:schemeClr val="tx1"/>
                  </a:solidFill>
                </a:ln>
                <a:latin typeface="Book Antiqua" pitchFamily="18" charset="0"/>
              </a:rPr>
              <a:t>Д</a:t>
            </a:r>
            <a:endParaRPr lang="ru-RU" sz="7200" dirty="0">
              <a:ln w="57150">
                <a:solidFill>
                  <a:schemeClr val="tx1"/>
                </a:solidFill>
              </a:ln>
              <a:latin typeface="Book Antiqu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25031" y="1837080"/>
            <a:ext cx="640261" cy="606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43933" y="1837656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1760" y="1837079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12578" y="1872802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107820" y="1877528"/>
            <a:ext cx="640261" cy="60601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883305" y="1872802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12833" y="4740244"/>
            <a:ext cx="640261" cy="606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71284" y="4740244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706378" y="4740244"/>
            <a:ext cx="640261" cy="606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87690" y="4688110"/>
            <a:ext cx="640261" cy="6060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167180" y="4688110"/>
            <a:ext cx="640261" cy="60601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866730" y="4688110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228052" y="1837656"/>
            <a:ext cx="640261" cy="60601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380311" y="1872802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499076" y="4740244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564457" y="4688110"/>
            <a:ext cx="640261" cy="60601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465597" y="4688110"/>
            <a:ext cx="640261" cy="6060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st2.depositphotos.com/2945617/8803/v/950/depositphotos_88030688-stock-illustration-happy-boy-carto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t4.ftcdn.net/jpg/00/30/37/31/500_F_30373185_pwdTN8i0FW5uEqnx9hGgGSSG8rfSNBw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94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Чтение стилизованных букв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4716016"/>
            <a:ext cx="2016224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��� ������� ������� �����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09" r="3798" b="7440"/>
          <a:stretch/>
        </p:blipFill>
        <p:spPr bwMode="auto">
          <a:xfrm>
            <a:off x="3813865" y="184667"/>
            <a:ext cx="5170002" cy="6391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28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322</Words>
  <Application>Microsoft Office PowerPoint</Application>
  <PresentationFormat>Экран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 Touch</dc:creator>
  <cp:lastModifiedBy>home</cp:lastModifiedBy>
  <cp:revision>16</cp:revision>
  <dcterms:created xsi:type="dcterms:W3CDTF">2016-10-18T05:27:42Z</dcterms:created>
  <dcterms:modified xsi:type="dcterms:W3CDTF">2020-04-26T07:49:58Z</dcterms:modified>
</cp:coreProperties>
</file>