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image14.jpg" ContentType="image/gif"/>
  <Override PartName="/ppt/media/image16.jpg" ContentType="image/gif"/>
  <Override PartName="/ppt/media/image31.jpg" ContentType="image/png"/>
  <Override PartName="/ppt/media/image49.jpg" ContentType="image/gif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334" r:id="rId2"/>
    <p:sldId id="330" r:id="rId3"/>
    <p:sldId id="331" r:id="rId4"/>
    <p:sldId id="259" r:id="rId5"/>
    <p:sldId id="258" r:id="rId6"/>
    <p:sldId id="282" r:id="rId7"/>
    <p:sldId id="301" r:id="rId8"/>
    <p:sldId id="333" r:id="rId9"/>
    <p:sldId id="313" r:id="rId10"/>
    <p:sldId id="314" r:id="rId11"/>
    <p:sldId id="260" r:id="rId12"/>
    <p:sldId id="304" r:id="rId13"/>
    <p:sldId id="311" r:id="rId14"/>
    <p:sldId id="308" r:id="rId15"/>
    <p:sldId id="316" r:id="rId16"/>
    <p:sldId id="317" r:id="rId17"/>
    <p:sldId id="318" r:id="rId18"/>
    <p:sldId id="319" r:id="rId19"/>
    <p:sldId id="320" r:id="rId20"/>
    <p:sldId id="321" r:id="rId21"/>
    <p:sldId id="322" r:id="rId22"/>
    <p:sldId id="323" r:id="rId23"/>
    <p:sldId id="307" r:id="rId24"/>
    <p:sldId id="263" r:id="rId25"/>
    <p:sldId id="261" r:id="rId26"/>
    <p:sldId id="274" r:id="rId27"/>
    <p:sldId id="275" r:id="rId28"/>
    <p:sldId id="327" r:id="rId29"/>
    <p:sldId id="287" r:id="rId30"/>
    <p:sldId id="280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7"/>
    <a:srgbClr val="7031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9" autoAdjust="0"/>
    <p:restoredTop sz="94660"/>
  </p:normalViewPr>
  <p:slideViewPr>
    <p:cSldViewPr>
      <p:cViewPr>
        <p:scale>
          <a:sx n="126" d="100"/>
          <a:sy n="126" d="100"/>
        </p:scale>
        <p:origin x="-1182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3B5888-23AC-4502-BC58-E14E7DFC2FB8}" type="datetimeFigureOut">
              <a:rPr lang="ru-RU" smtClean="0"/>
              <a:t>20.04.2020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A0E83A-2A78-4E12-8E34-F7C3C447E1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76327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20.04.2020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2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20.04.2020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0.jpeg"/><Relationship Id="rId4" Type="http://schemas.openxmlformats.org/officeDocument/2006/relationships/image" Target="../media/image17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g"/><Relationship Id="rId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7" Type="http://schemas.microsoft.com/office/2007/relationships/hdphoto" Target="../media/hdphoto8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6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9.wdp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80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13" Type="http://schemas.openxmlformats.org/officeDocument/2006/relationships/image" Target="../media/image28.jpeg"/><Relationship Id="rId3" Type="http://schemas.openxmlformats.org/officeDocument/2006/relationships/image" Target="../media/image81.jpeg"/><Relationship Id="rId7" Type="http://schemas.microsoft.com/office/2007/relationships/hdphoto" Target="../media/hdphoto1.wdp"/><Relationship Id="rId12" Type="http://schemas.openxmlformats.org/officeDocument/2006/relationships/image" Target="http://www.thebabochka.ru/uploads/photos/194238200911184.jpg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.png"/><Relationship Id="rId11" Type="http://schemas.openxmlformats.org/officeDocument/2006/relationships/image" Target="../media/image7.jpeg"/><Relationship Id="rId5" Type="http://schemas.openxmlformats.org/officeDocument/2006/relationships/image" Target="../media/image83.jpeg"/><Relationship Id="rId15" Type="http://schemas.openxmlformats.org/officeDocument/2006/relationships/image" Target="../media/image5.jpeg"/><Relationship Id="rId10" Type="http://schemas.openxmlformats.org/officeDocument/2006/relationships/hyperlink" Target="http://www.thebabochka.ru/uploads/photos/194238200911184.jpg" TargetMode="External"/><Relationship Id="rId4" Type="http://schemas.openxmlformats.org/officeDocument/2006/relationships/image" Target="../media/image82.jpeg"/><Relationship Id="rId9" Type="http://schemas.microsoft.com/office/2007/relationships/hdphoto" Target="../media/hdphoto10.wdp"/><Relationship Id="rId14" Type="http://schemas.openxmlformats.org/officeDocument/2006/relationships/image" Target="../media/image27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13" Type="http://schemas.openxmlformats.org/officeDocument/2006/relationships/image" Target="../media/image15.gif"/><Relationship Id="rId3" Type="http://schemas.openxmlformats.org/officeDocument/2006/relationships/hyperlink" Target="http://www.thebabochka.ru/uploads/photos/194238200911184.jpg" TargetMode="External"/><Relationship Id="rId7" Type="http://schemas.openxmlformats.org/officeDocument/2006/relationships/image" Target="../media/image9.png"/><Relationship Id="rId12" Type="http://schemas.openxmlformats.org/officeDocument/2006/relationships/image" Target="../media/image14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gif"/><Relationship Id="rId5" Type="http://schemas.openxmlformats.org/officeDocument/2006/relationships/image" Target="http://www.thebabochka.ru/uploads/photos/194238200911184.jpg" TargetMode="External"/><Relationship Id="rId15" Type="http://schemas.openxmlformats.org/officeDocument/2006/relationships/image" Target="../media/image17.gif"/><Relationship Id="rId10" Type="http://schemas.openxmlformats.org/officeDocument/2006/relationships/image" Target="../media/image12.jpg"/><Relationship Id="rId4" Type="http://schemas.openxmlformats.org/officeDocument/2006/relationships/image" Target="../media/image7.jpeg"/><Relationship Id="rId9" Type="http://schemas.openxmlformats.org/officeDocument/2006/relationships/image" Target="../media/image11.png"/><Relationship Id="rId14" Type="http://schemas.openxmlformats.org/officeDocument/2006/relationships/image" Target="../media/image16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20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microsoft.com/office/2007/relationships/hdphoto" Target="../media/hdphoto4.wdp"/><Relationship Id="rId18" Type="http://schemas.microsoft.com/office/2007/relationships/hdphoto" Target="../media/hdphoto5.wdp"/><Relationship Id="rId3" Type="http://schemas.openxmlformats.org/officeDocument/2006/relationships/image" Target="../media/image21.jpeg"/><Relationship Id="rId7" Type="http://schemas.openxmlformats.org/officeDocument/2006/relationships/image" Target="../media/image3.png"/><Relationship Id="rId12" Type="http://schemas.openxmlformats.org/officeDocument/2006/relationships/image" Target="../media/image26.png"/><Relationship Id="rId17" Type="http://schemas.openxmlformats.org/officeDocument/2006/relationships/image" Target="../media/image30.png"/><Relationship Id="rId2" Type="http://schemas.openxmlformats.org/officeDocument/2006/relationships/image" Target="../media/image2.jpeg"/><Relationship Id="rId16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11" Type="http://schemas.openxmlformats.org/officeDocument/2006/relationships/image" Target="../media/image25.jpeg"/><Relationship Id="rId5" Type="http://schemas.openxmlformats.org/officeDocument/2006/relationships/image" Target="../media/image23.jpeg"/><Relationship Id="rId15" Type="http://schemas.openxmlformats.org/officeDocument/2006/relationships/image" Target="../media/image28.jpeg"/><Relationship Id="rId10" Type="http://schemas.openxmlformats.org/officeDocument/2006/relationships/image" Target="../media/image4.jpeg"/><Relationship Id="rId4" Type="http://schemas.openxmlformats.org/officeDocument/2006/relationships/image" Target="../media/image22.jpeg"/><Relationship Id="rId9" Type="http://schemas.openxmlformats.org/officeDocument/2006/relationships/image" Target="../media/image5.jpeg"/><Relationship Id="rId14" Type="http://schemas.openxmlformats.org/officeDocument/2006/relationships/image" Target="../media/image27.jpe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31.jpg"/><Relationship Id="rId7" Type="http://schemas.openxmlformats.org/officeDocument/2006/relationships/image" Target="../media/image3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6" Type="http://schemas.microsoft.com/office/2007/relationships/hdphoto" Target="../media/hdphoto6.wdp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339752" y="479447"/>
            <a:ext cx="4572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СИДИМ ДОМА </a:t>
            </a:r>
            <a:br>
              <a:rPr lang="ru-RU" sz="2800" dirty="0">
                <a:solidFill>
                  <a:srgbClr val="0070C0"/>
                </a:solidFill>
                <a:latin typeface="Comic Sans MS" panose="030F0702030302020204" pitchFamily="66" charset="0"/>
              </a:rPr>
            </a:br>
            <a:r>
              <a:rPr lang="ru-RU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Самоизоляция – </a:t>
            </a:r>
            <a:br>
              <a:rPr lang="ru-RU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не время скучать!</a:t>
            </a:r>
            <a:br>
              <a:rPr lang="ru-RU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endParaRPr lang="ru-RU" sz="28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979712" y="1830889"/>
            <a:ext cx="54726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Уважаемые родители и дети, добрый день!</a:t>
            </a:r>
          </a:p>
          <a:p>
            <a:pPr algn="ctr"/>
            <a:r>
              <a:rPr lang="ru-RU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Предлагаю время провести с пользой</a:t>
            </a:r>
          </a:p>
        </p:txBody>
      </p:sp>
      <p:pic>
        <p:nvPicPr>
          <p:cNvPr id="6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8973" y="3645024"/>
            <a:ext cx="3384376" cy="29336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Облако 7"/>
          <p:cNvSpPr/>
          <p:nvPr/>
        </p:nvSpPr>
        <p:spPr>
          <a:xfrm>
            <a:off x="1043608" y="3789040"/>
            <a:ext cx="3672408" cy="2160240"/>
          </a:xfrm>
          <a:prstGeom prst="cloud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Насекомые – это интересно</a:t>
            </a:r>
            <a:endParaRPr lang="ru-RU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04601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62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801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G:\spokojnye-fony-dlya-prezentacij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22"/>
          </a:xfrm>
          <a:prstGeom prst="rect">
            <a:avLst/>
          </a:prstGeom>
          <a:noFill/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ru-RU" sz="3600" dirty="0" smtClean="0">
                <a:solidFill>
                  <a:schemeClr val="bg1"/>
                </a:solidFill>
              </a:rPr>
              <a:t>Кто здесь живет?</a:t>
            </a:r>
            <a:endParaRPr lang="ru-RU" sz="3600" dirty="0">
              <a:solidFill>
                <a:schemeClr val="bg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535003">
            <a:off x="6822675" y="4990632"/>
            <a:ext cx="1343975" cy="145057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862680"/>
            <a:ext cx="6984775" cy="388600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5152593"/>
            <a:ext cx="1921396" cy="136098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05727"/>
            <a:ext cx="3048801" cy="14390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G:\spokojnye-fony-dlya-prezentacij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35468" y="-62132"/>
            <a:ext cx="9144000" cy="6858022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4121696" y="267406"/>
            <a:ext cx="502230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i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вид, конечно, мелковаты,</a:t>
            </a:r>
            <a:endParaRPr lang="ru-RU" sz="2400" b="1" i="1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i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Но всё, что можно, тащат в дом.</a:t>
            </a:r>
            <a:endParaRPr lang="ru-RU" sz="2400" b="1" i="1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i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Неугомонные ребята</a:t>
            </a:r>
            <a:endParaRPr lang="ru-RU" sz="2400" b="1" i="1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i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Вся жизнь их связана с трудом.</a:t>
            </a:r>
            <a:endParaRPr lang="ru-RU" sz="2400" b="1" i="1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print"/>
          <a:srcRect l="33333" t="6584" r="9877" b="16049"/>
          <a:stretch>
            <a:fillRect/>
          </a:stretch>
        </p:blipFill>
        <p:spPr bwMode="auto">
          <a:xfrm>
            <a:off x="730669" y="5035282"/>
            <a:ext cx="2775194" cy="1607845"/>
          </a:xfrm>
          <a:prstGeom prst="rect">
            <a:avLst/>
          </a:prstGeom>
          <a:noFill/>
          <a:ln w="88900" cap="sq">
            <a:solidFill>
              <a:schemeClr val="bg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44752">
            <a:off x="725462" y="111655"/>
            <a:ext cx="2165578" cy="2277042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6532" y="1843899"/>
            <a:ext cx="4428812" cy="312888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2204864"/>
            <a:ext cx="423653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Живут муравьи в муравейнике большой и дружной семьей, которой правит муравьиная принцесса. Она откладывает яички, из которых позже появляются личинки.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2808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G:\spokojnye-fony-dlya-prezentacij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22"/>
          </a:xfrm>
          <a:prstGeom prst="rect">
            <a:avLst/>
          </a:prstGeom>
          <a:noFill/>
        </p:spPr>
      </p:pic>
      <p:pic>
        <p:nvPicPr>
          <p:cNvPr id="3" name="Picture 1" descr="f_4cd7bc6224b01.jpg"/>
          <p:cNvPicPr>
            <a:picLocks noChangeAspect="1"/>
          </p:cNvPicPr>
          <p:nvPr/>
        </p:nvPicPr>
        <p:blipFill>
          <a:blip r:embed="rId3" cstate="print"/>
          <a:srcRect l="4376" t="156" r="4376" b="4594"/>
          <a:stretch>
            <a:fillRect/>
          </a:stretch>
        </p:blipFill>
        <p:spPr bwMode="auto">
          <a:xfrm>
            <a:off x="1" y="116632"/>
            <a:ext cx="5940152" cy="662473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Rectangle 37"/>
          <p:cNvSpPr>
            <a:spLocks noChangeArrowheads="1"/>
          </p:cNvSpPr>
          <p:nvPr/>
        </p:nvSpPr>
        <p:spPr bwMode="auto">
          <a:xfrm>
            <a:off x="6151519" y="662851"/>
            <a:ext cx="2870713" cy="5878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109538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Заботу о подрастающем поколении берут на себя рабочие муравьи — они кормят личинок, ухаживают за куколками — переносят их или поближе к поверхности, или прячут вглубь муравейника в зависимости от породы, помогают новорожденным выбраться из оболочки кокона. Охраняют муравьиный терем муравьи-солдаты, это бесстрашные защитники крепости, готовые не на жизнь, а на смерть сражаться с врагами. </a:t>
            </a:r>
          </a:p>
          <a:p>
            <a:pPr marL="0" marR="0" lvl="0" indent="109538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5409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G:\spokojnye-fony-dlya-prezentacij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22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861" y="980728"/>
            <a:ext cx="6656160" cy="524424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861" y="980728"/>
            <a:ext cx="6824145" cy="5376597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530747"/>
          </a:xfrm>
        </p:spPr>
        <p:txBody>
          <a:bodyPr>
            <a:normAutofit fontScale="90000"/>
          </a:bodyPr>
          <a:lstStyle/>
          <a:p>
            <a:r>
              <a:rPr lang="ru-RU" sz="3200" dirty="0" smtClean="0">
                <a:solidFill>
                  <a:schemeClr val="bg1"/>
                </a:solidFill>
              </a:rPr>
              <a:t>Помоги муравью подняться к другу</a:t>
            </a:r>
            <a:endParaRPr lang="ru-RU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0417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G:\spokojnye-fony-dlya-prezentacij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0604"/>
            <a:ext cx="9144000" cy="6957392"/>
          </a:xfrm>
          <a:prstGeom prst="rect">
            <a:avLst/>
          </a:prstGeom>
          <a:noFill/>
        </p:spPr>
      </p:pic>
      <p:sp>
        <p:nvSpPr>
          <p:cNvPr id="4" name="Содержимое 3"/>
          <p:cNvSpPr>
            <a:spLocks noGrp="1"/>
          </p:cNvSpPr>
          <p:nvPr>
            <p:ph sz="half" idx="4294967295"/>
          </p:nvPr>
        </p:nvSpPr>
        <p:spPr>
          <a:xfrm>
            <a:off x="4499992" y="826020"/>
            <a:ext cx="4374232" cy="1890349"/>
          </a:xfrm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ru-RU" sz="2800" b="1" i="1" dirty="0" smtClean="0">
                <a:solidFill>
                  <a:srgbClr val="92D050"/>
                </a:solidFill>
              </a:rPr>
              <a:t>По цветку ползёт букашка, на ней красная рубашка,</a:t>
            </a:r>
          </a:p>
          <a:p>
            <a:pPr>
              <a:buNone/>
            </a:pPr>
            <a:r>
              <a:rPr lang="ru-RU" sz="2800" b="1" i="1" dirty="0" smtClean="0">
                <a:solidFill>
                  <a:srgbClr val="92D050"/>
                </a:solidFill>
              </a:rPr>
              <a:t>маленькая крошка, на спине горошки?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40152" y="3617927"/>
            <a:ext cx="3122342" cy="357031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212976"/>
            <a:ext cx="5770138" cy="322720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017" y="-120774"/>
            <a:ext cx="3333750" cy="33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615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G:\spokojnye-fony-dlya-prezentacij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957392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87047" y="4730323"/>
            <a:ext cx="8969906" cy="198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Мы знаем божью коровку как маленького красного жучка с чёрными точками. На самом деле это насекомое имеет очень разнообразную окраску. </a:t>
            </a:r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первый взгляд эти жучки кажутся мирными, но большинство из них активные и прожорливые хищники. Они уничтожают массу различных вредителей сада и поля - тлей, червецов, щитовок, мелких личинок и куколок, чем приносит огромную пользу хозяйству человека.</a:t>
            </a:r>
            <a:endParaRPr lang="ru-RU" sz="1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32656"/>
            <a:ext cx="8280920" cy="4397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799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Стрелка вправо 3"/>
          <p:cNvSpPr/>
          <p:nvPr/>
        </p:nvSpPr>
        <p:spPr>
          <a:xfrm rot="12477403">
            <a:off x="3954380" y="4507143"/>
            <a:ext cx="2459010" cy="484632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8466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Стрелка вправо 3"/>
          <p:cNvSpPr/>
          <p:nvPr/>
        </p:nvSpPr>
        <p:spPr>
          <a:xfrm rot="12950469">
            <a:off x="3563085" y="4310576"/>
            <a:ext cx="2482302" cy="504056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31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Стрелка вправо 3"/>
          <p:cNvSpPr/>
          <p:nvPr/>
        </p:nvSpPr>
        <p:spPr>
          <a:xfrm rot="12950469">
            <a:off x="4124513" y="4468060"/>
            <a:ext cx="2482302" cy="504056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0503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G:\spokojnye-fony-dlya-prezentacij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032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-252536" y="3861048"/>
            <a:ext cx="8820472" cy="5299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800"/>
              </a:lnSpc>
              <a:spcAft>
                <a:spcPts val="600"/>
              </a:spcAft>
            </a:pPr>
            <a:r>
              <a:rPr lang="ru-RU" sz="88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Насекомые</a:t>
            </a:r>
            <a:endParaRPr lang="ru-RU" sz="88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237" l="0" r="100000"/>
                    </a14:imgEffect>
                  </a14:imgLayer>
                </a14:imgProps>
              </a:ext>
            </a:extLst>
          </a:blip>
          <a:srcRect l="3763"/>
          <a:stretch>
            <a:fillRect/>
          </a:stretch>
        </p:blipFill>
        <p:spPr bwMode="auto">
          <a:xfrm rot="1525070">
            <a:off x="875362" y="1061203"/>
            <a:ext cx="960941" cy="11104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L:\насекомые\0015-015-Nasekomye-1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21875"/>
          <a:stretch>
            <a:fillRect/>
          </a:stretch>
        </p:blipFill>
        <p:spPr bwMode="auto">
          <a:xfrm rot="19533364">
            <a:off x="7172324" y="4673663"/>
            <a:ext cx="1430806" cy="1490427"/>
          </a:xfrm>
          <a:prstGeom prst="rect">
            <a:avLst/>
          </a:prstGeom>
          <a:noFill/>
        </p:spPr>
      </p:pic>
      <p:pic>
        <p:nvPicPr>
          <p:cNvPr id="6" name="Содержимое 4" descr="i (13).jpg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5337237">
            <a:off x="7194399" y="904252"/>
            <a:ext cx="969996" cy="963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55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Стрелка вправо 3"/>
          <p:cNvSpPr/>
          <p:nvPr/>
        </p:nvSpPr>
        <p:spPr>
          <a:xfrm rot="10800000">
            <a:off x="4283968" y="3366424"/>
            <a:ext cx="1440160" cy="504056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6029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74"/>
            <a:ext cx="9144000" cy="6843252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6" name="Стрелка вправо 5"/>
          <p:cNvSpPr/>
          <p:nvPr/>
        </p:nvSpPr>
        <p:spPr>
          <a:xfrm rot="12950469">
            <a:off x="3908488" y="4684085"/>
            <a:ext cx="2482302" cy="504056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4558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5"/>
            <a:ext cx="9144000" cy="6855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779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G:\spokojnye-fony-dlya-prezentacij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22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060464"/>
            <a:ext cx="5663467" cy="3821038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ru-RU" sz="3200" dirty="0" smtClean="0">
                <a:solidFill>
                  <a:schemeClr val="bg1"/>
                </a:solidFill>
              </a:rPr>
              <a:t>Кто появиться отсюда?</a:t>
            </a:r>
            <a:endParaRPr lang="ru-RU" sz="3200" dirty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4881502"/>
            <a:ext cx="1651250" cy="162235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7524" y="5025881"/>
            <a:ext cx="1687762" cy="168776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083" b="38000" l="3000" r="39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51" t="2750" r="60500" b="61550"/>
          <a:stretch/>
        </p:blipFill>
        <p:spPr>
          <a:xfrm rot="16376362">
            <a:off x="550805" y="5182063"/>
            <a:ext cx="1415851" cy="1375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752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G:\spokojnye-fony-dlya-prezentacij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34" y="0"/>
            <a:ext cx="9144000" cy="6858022"/>
          </a:xfrm>
          <a:prstGeom prst="rect">
            <a:avLst/>
          </a:prstGeom>
          <a:noFill/>
        </p:spPr>
      </p:pic>
      <p:sp>
        <p:nvSpPr>
          <p:cNvPr id="4" name="Содержимое 3"/>
          <p:cNvSpPr>
            <a:spLocks noGrp="1"/>
          </p:cNvSpPr>
          <p:nvPr>
            <p:ph sz="half" idx="4294967295"/>
          </p:nvPr>
        </p:nvSpPr>
        <p:spPr>
          <a:xfrm>
            <a:off x="1835696" y="122051"/>
            <a:ext cx="7072926" cy="846316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2400" b="1" i="1" dirty="0" smtClean="0">
                <a:solidFill>
                  <a:srgbClr val="92D050"/>
                </a:solidFill>
              </a:rPr>
              <a:t>Шевелились у цветка все четыре лепестка.</a:t>
            </a:r>
          </a:p>
          <a:p>
            <a:pPr>
              <a:buNone/>
            </a:pPr>
            <a:r>
              <a:rPr lang="ru-RU" sz="2400" b="1" i="1" dirty="0" smtClean="0">
                <a:solidFill>
                  <a:srgbClr val="92D050"/>
                </a:solidFill>
              </a:rPr>
              <a:t>Я сорвать его хотел, он вспорхнул и улетел.</a:t>
            </a:r>
          </a:p>
        </p:txBody>
      </p:sp>
      <p:pic>
        <p:nvPicPr>
          <p:cNvPr id="6" name="Picture 2" descr="L:\насекомые\0015-015-Nasekomye-1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21875"/>
          <a:stretch>
            <a:fillRect/>
          </a:stretch>
        </p:blipFill>
        <p:spPr bwMode="auto">
          <a:xfrm rot="2457091">
            <a:off x="283442" y="819047"/>
            <a:ext cx="2648906" cy="2759285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184146" y="3429011"/>
            <a:ext cx="439248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Всего в мире существует около 165 тысяч видов 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бабочек. Слово 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«бабочка» произошло 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слова «баба». В 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давние времена 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считалось, что в бабочку переселяется после смерти душа колдуньи.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Большинство 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бабочек имеет короткую жизнь – всего лишь несколько дней. Бабочки никогда 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спят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Бабочки 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различают всего три цвета — красный, жёлтый и зелёный.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2990411"/>
            <a:ext cx="4502782" cy="360222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626" b="96257" l="3200" r="98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43828">
            <a:off x="6536610" y="842230"/>
            <a:ext cx="2248390" cy="187220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1173253"/>
            <a:ext cx="2232248" cy="17639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Содержимое 9" descr="i (36).jpg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357158" y="1428736"/>
            <a:ext cx="3357563" cy="25177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Содержимое 10" descr="i (11).jpg"/>
          <p:cNvPicPr>
            <a:picLocks noGrp="1" noChangeAspect="1"/>
          </p:cNvPicPr>
          <p:nvPr>
            <p:ph sz="half" idx="4294967295"/>
          </p:nvPr>
        </p:nvPicPr>
        <p:blipFill>
          <a:blip r:embed="rId3"/>
          <a:stretch>
            <a:fillRect/>
          </a:stretch>
        </p:blipFill>
        <p:spPr>
          <a:xfrm>
            <a:off x="5143504" y="1428736"/>
            <a:ext cx="3500437" cy="2571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4" name="Picture 2" descr="G:\насекомые\i (4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6200000">
            <a:off x="5662976" y="3623908"/>
            <a:ext cx="2318641" cy="35004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5" name="Picture 3" descr="G:\насекомые\i (9)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0034" y="4214818"/>
            <a:ext cx="3286148" cy="2286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8" name="Picture 2" descr="C:\Users\HP\Desktop\анимации\Новая папка\15605565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786182" y="3286124"/>
            <a:ext cx="1262066" cy="1262066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2361555" y="142852"/>
            <a:ext cx="442089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i="1" dirty="0" smtClean="0">
                <a:ln w="1905"/>
                <a:solidFill>
                  <a:srgbClr val="7031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«Кто лишний?»</a:t>
            </a:r>
            <a:endParaRPr lang="ru-RU" sz="4400" b="1" i="1" cap="none" spc="0" dirty="0">
              <a:ln w="1905"/>
              <a:solidFill>
                <a:srgbClr val="7031EF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i (36).jpg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214281" y="3786190"/>
            <a:ext cx="3523639" cy="27146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Содержимое 5" descr="www.PicsDesktop.com_190.jpg"/>
          <p:cNvPicPr>
            <a:picLocks noGrp="1" noChangeAspect="1"/>
          </p:cNvPicPr>
          <p:nvPr>
            <p:ph sz="half" idx="4294967295"/>
          </p:nvPr>
        </p:nvPicPr>
        <p:blipFill>
          <a:blip r:embed="rId3"/>
          <a:stretch>
            <a:fillRect/>
          </a:stretch>
        </p:blipFill>
        <p:spPr>
          <a:xfrm>
            <a:off x="214282" y="285728"/>
            <a:ext cx="3524250" cy="26431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8" name="Picture 2" descr="G:\насекомые\i (28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43504" y="357166"/>
            <a:ext cx="3667144" cy="27503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9" name="Picture 3" descr="G:\насекомые\i (19)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21739"/>
          <a:stretch>
            <a:fillRect/>
          </a:stretch>
        </p:blipFill>
        <p:spPr bwMode="auto">
          <a:xfrm>
            <a:off x="5000628" y="3286124"/>
            <a:ext cx="4143372" cy="32426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 descr="C:\Users\HP\Desktop\анимации\Новая папка\15605565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786182" y="3000372"/>
            <a:ext cx="1262066" cy="126206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520x390_345621_[www.ArtFile.ru].jpg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214282" y="214290"/>
            <a:ext cx="4038600" cy="3028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Содержимое 7" descr="15.jpg"/>
          <p:cNvPicPr>
            <a:picLocks noGrp="1" noChangeAspect="1"/>
          </p:cNvPicPr>
          <p:nvPr>
            <p:ph sz="half" idx="4294967295"/>
          </p:nvPr>
        </p:nvPicPr>
        <p:blipFill>
          <a:blip r:embed="rId3"/>
          <a:stretch>
            <a:fillRect/>
          </a:stretch>
        </p:blipFill>
        <p:spPr>
          <a:xfrm>
            <a:off x="4929190" y="214290"/>
            <a:ext cx="4038600" cy="3028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3" name="Picture 3" descr="G:\насекомые\i (24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628" y="3661174"/>
            <a:ext cx="3929090" cy="2893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4" name="Picture 4" descr="G:\насекомые\i (26)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5720" y="3643314"/>
            <a:ext cx="4000528" cy="29289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 descr="C:\Users\HP\Desktop\анимации\Новая папка\15605565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000496" y="2928934"/>
            <a:ext cx="1262066" cy="126206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sz="half" idx="4294967295"/>
          </p:nvPr>
        </p:nvSpPr>
        <p:spPr>
          <a:xfrm>
            <a:off x="4500562" y="214291"/>
            <a:ext cx="4643438" cy="242889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400" b="1" i="1" dirty="0" smtClean="0">
                <a:solidFill>
                  <a:srgbClr val="92D050"/>
                </a:solidFill>
              </a:rPr>
              <a:t>Волосата, зелена,</a:t>
            </a:r>
          </a:p>
          <a:p>
            <a:pPr>
              <a:buNone/>
            </a:pPr>
            <a:r>
              <a:rPr lang="ru-RU" sz="2400" b="1" i="1" dirty="0" smtClean="0">
                <a:solidFill>
                  <a:srgbClr val="92D050"/>
                </a:solidFill>
              </a:rPr>
              <a:t>В листьях прячется она.</a:t>
            </a:r>
          </a:p>
          <a:p>
            <a:pPr>
              <a:buNone/>
            </a:pPr>
            <a:r>
              <a:rPr lang="ru-RU" sz="2400" b="1" i="1" dirty="0" smtClean="0">
                <a:solidFill>
                  <a:srgbClr val="92D050"/>
                </a:solidFill>
              </a:rPr>
              <a:t>Хоть и много ножек,</a:t>
            </a:r>
          </a:p>
          <a:p>
            <a:pPr>
              <a:buNone/>
            </a:pPr>
            <a:r>
              <a:rPr lang="ru-RU" sz="2400" b="1" i="1" dirty="0" smtClean="0">
                <a:solidFill>
                  <a:srgbClr val="92D050"/>
                </a:solidFill>
              </a:rPr>
              <a:t>Бегать всё равно не может.</a:t>
            </a:r>
            <a:endParaRPr lang="ru-RU" sz="2400" b="1" i="1" dirty="0">
              <a:solidFill>
                <a:srgbClr val="92D050"/>
              </a:solidFill>
            </a:endParaRPr>
          </a:p>
        </p:txBody>
      </p:sp>
      <p:pic>
        <p:nvPicPr>
          <p:cNvPr id="5" name="Содержимое 4" descr="i (29).jpg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214282" y="2428868"/>
            <a:ext cx="5715040" cy="428628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 descr="G:\spokojnye-fony-dlya-prezentacij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107362"/>
            <a:ext cx="9225167" cy="6965362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1115616" y="188640"/>
            <a:ext cx="69127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Georgia" pitchFamily="18" charset="0"/>
              </a:rPr>
              <a:t>Как насекомые защищаются от врагов?</a:t>
            </a:r>
            <a:endParaRPr lang="ru-RU" sz="2400" b="1" dirty="0">
              <a:solidFill>
                <a:schemeClr val="bg1"/>
              </a:solidFill>
              <a:latin typeface="Georgia" pitchFamily="18" charset="0"/>
            </a:endParaRPr>
          </a:p>
        </p:txBody>
      </p:sp>
      <p:pic>
        <p:nvPicPr>
          <p:cNvPr id="9" name="Picture 1" descr="Gastropacha_quercifolia_1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1412776"/>
            <a:ext cx="3672408" cy="226825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" name="Picture 1" descr="butterfly-0055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83088" y="1442733"/>
            <a:ext cx="3456384" cy="230929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1" name="Picture 1" descr="Locust_mimicry.jpg"/>
          <p:cNvPicPr>
            <a:picLocks noChangeAspect="1"/>
          </p:cNvPicPr>
          <p:nvPr/>
        </p:nvPicPr>
        <p:blipFill>
          <a:blip r:embed="rId6" cstate="print"/>
          <a:srcRect t="26398"/>
          <a:stretch>
            <a:fillRect/>
          </a:stretch>
        </p:blipFill>
        <p:spPr bwMode="auto">
          <a:xfrm>
            <a:off x="683568" y="4149080"/>
            <a:ext cx="3672408" cy="223224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2" name="Picture 2" descr="http://im2-tub-ru.yandex.net/i?id=20cdd2753871256751e6ed88966fe4e1-120-144&amp;n=2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148064" y="4221088"/>
            <a:ext cx="3384376" cy="216787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3" name="Прямоугольник 12"/>
          <p:cNvSpPr/>
          <p:nvPr/>
        </p:nvSpPr>
        <p:spPr>
          <a:xfrm>
            <a:off x="1331640" y="632427"/>
            <a:ext cx="69127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3200"/>
              </a:spcBef>
              <a:buClr>
                <a:srgbClr val="EBEBEB"/>
              </a:buClr>
              <a:buSzPct val="75000"/>
            </a:pPr>
            <a:r>
              <a:rPr lang="ru-RU" b="1" dirty="0" smtClean="0">
                <a:solidFill>
                  <a:schemeClr val="bg1"/>
                </a:solidFill>
                <a:latin typeface="Georgia" pitchFamily="18" charset="0"/>
              </a:rPr>
              <a:t>Чтобы </a:t>
            </a:r>
            <a:r>
              <a:rPr lang="ru-RU" b="1" dirty="0">
                <a:solidFill>
                  <a:schemeClr val="bg1"/>
                </a:solidFill>
                <a:latin typeface="Georgia" pitchFamily="18" charset="0"/>
              </a:rPr>
              <a:t>спастись от врагов, у насекомых выработались защитные </a:t>
            </a:r>
            <a:r>
              <a:rPr lang="ru-RU" b="1" dirty="0" smtClean="0">
                <a:solidFill>
                  <a:schemeClr val="bg1"/>
                </a:solidFill>
                <a:latin typeface="Georgia" pitchFamily="18" charset="0"/>
              </a:rPr>
              <a:t>механизмы</a:t>
            </a:r>
            <a:endParaRPr lang="ru-RU" b="1" dirty="0">
              <a:solidFill>
                <a:schemeClr val="bg1"/>
              </a:solidFill>
              <a:latin typeface="Georgia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182707" y="3706920"/>
            <a:ext cx="26741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spcBef>
                <a:spcPts val="3200"/>
              </a:spcBef>
              <a:buClr>
                <a:srgbClr val="EBEBEB"/>
              </a:buClr>
              <a:buSzPct val="75000"/>
            </a:pPr>
            <a:r>
              <a:rPr lang="ru-RU" dirty="0">
                <a:latin typeface="Georgia" pitchFamily="18" charset="0"/>
              </a:rPr>
              <a:t>Маскировочная форма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5436096" y="3789040"/>
            <a:ext cx="33843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3200"/>
              </a:spcBef>
              <a:buClr>
                <a:srgbClr val="EBEBEB"/>
              </a:buClr>
              <a:buSzPct val="75000"/>
            </a:pPr>
            <a:r>
              <a:rPr lang="ru-RU" dirty="0" smtClean="0">
                <a:latin typeface="Georgia" pitchFamily="18" charset="0"/>
              </a:rPr>
              <a:t>Отпугивающая окраска</a:t>
            </a:r>
            <a:endParaRPr lang="ru-RU" dirty="0">
              <a:latin typeface="Georgia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755576" y="6381328"/>
            <a:ext cx="29523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3200"/>
              </a:spcBef>
              <a:buClr>
                <a:srgbClr val="EBEBEB"/>
              </a:buClr>
              <a:buSzPct val="75000"/>
            </a:pPr>
            <a:r>
              <a:rPr lang="ru-RU" dirty="0" smtClean="0">
                <a:latin typeface="Georgia" pitchFamily="18" charset="0"/>
              </a:rPr>
              <a:t>Маскировочная окраска</a:t>
            </a:r>
            <a:endParaRPr lang="ru-RU" dirty="0">
              <a:latin typeface="Georgia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5796136" y="6381328"/>
            <a:ext cx="24482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3200"/>
              </a:spcBef>
              <a:buClr>
                <a:srgbClr val="EBEBEB"/>
              </a:buClr>
              <a:buSzPct val="75000"/>
            </a:pPr>
            <a:r>
              <a:rPr lang="ru-RU" dirty="0" smtClean="0">
                <a:latin typeface="Georgia" pitchFamily="18" charset="0"/>
              </a:rPr>
              <a:t>Использование яда</a:t>
            </a:r>
            <a:endParaRPr lang="ru-RU" dirty="0"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3483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G:\spokojnye-fony-dlya-prezentacij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Рисунок 2" descr="C:\Documents and Settings\Владелец\Рабочий стол\фото\Фото0647.jpg"/>
          <p:cNvPicPr>
            <a:picLocks noChangeAspect="1"/>
          </p:cNvPicPr>
          <p:nvPr/>
        </p:nvPicPr>
        <p:blipFill>
          <a:blip r:embed="rId3" cstate="print"/>
          <a:srcRect l="13210" t="3106" r="19486" b="3696"/>
          <a:stretch>
            <a:fillRect/>
          </a:stretch>
        </p:blipFill>
        <p:spPr bwMode="auto">
          <a:xfrm>
            <a:off x="5680858" y="3429000"/>
            <a:ext cx="3113045" cy="3240360"/>
          </a:xfrm>
          <a:prstGeom prst="ellipse">
            <a:avLst/>
          </a:prstGeom>
          <a:ln w="190500" cap="rnd">
            <a:solidFill>
              <a:srgbClr val="FF0000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Рисунок 3" descr="C:\Documents and Settings\Владелец\Рабочий стол\фото\Фото0644.jpg"/>
          <p:cNvPicPr>
            <a:picLocks noChangeAspect="1"/>
          </p:cNvPicPr>
          <p:nvPr/>
        </p:nvPicPr>
        <p:blipFill>
          <a:blip r:embed="rId4" cstate="print"/>
          <a:srcRect l="7380" t="3106" r="19348"/>
          <a:stretch>
            <a:fillRect/>
          </a:stretch>
        </p:blipFill>
        <p:spPr bwMode="auto">
          <a:xfrm>
            <a:off x="2843808" y="912338"/>
            <a:ext cx="3321790" cy="3304585"/>
          </a:xfrm>
          <a:prstGeom prst="ellipse">
            <a:avLst/>
          </a:prstGeom>
          <a:ln w="190500" cap="rnd">
            <a:solidFill>
              <a:srgbClr val="FF0000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 descr="C:\Documents and Settings\Владелец\Рабочий стол\фото\Фото0645.jpg"/>
          <p:cNvPicPr>
            <a:picLocks noChangeAspect="1"/>
          </p:cNvPicPr>
          <p:nvPr/>
        </p:nvPicPr>
        <p:blipFill>
          <a:blip r:embed="rId5" cstate="print"/>
          <a:srcRect l="12540" t="2795" r="13739"/>
          <a:stretch>
            <a:fillRect/>
          </a:stretch>
        </p:blipFill>
        <p:spPr bwMode="auto">
          <a:xfrm>
            <a:off x="251520" y="3429000"/>
            <a:ext cx="3252035" cy="3239960"/>
          </a:xfrm>
          <a:prstGeom prst="ellipse">
            <a:avLst/>
          </a:prstGeom>
          <a:ln w="190500" cap="rnd">
            <a:solidFill>
              <a:srgbClr val="FF0000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1" name="Рисунок 10"/>
          <p:cNvPicPr/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237" l="0" r="100000"/>
                    </a14:imgEffect>
                  </a14:imgLayer>
                </a14:imgProps>
              </a:ext>
            </a:extLst>
          </a:blip>
          <a:srcRect l="3763"/>
          <a:stretch>
            <a:fillRect/>
          </a:stretch>
        </p:blipFill>
        <p:spPr bwMode="auto">
          <a:xfrm rot="3402225">
            <a:off x="429398" y="1646160"/>
            <a:ext cx="1141686" cy="1350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/>
          <p:cNvPicPr/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593" b="98204" l="3593" r="94611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 rot="18788983">
            <a:off x="460600" y="228729"/>
            <a:ext cx="1079284" cy="1150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i-main-pic" descr="Картинка 13 из 64000">
            <a:hlinkClick r:id="rId10"/>
          </p:cNvPr>
          <p:cNvPicPr>
            <a:picLocks noChangeAspect="1" noChangeArrowheads="1"/>
          </p:cNvPicPr>
          <p:nvPr/>
        </p:nvPicPr>
        <p:blipFill>
          <a:blip r:embed="rId11" r:link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60307" r="49535"/>
          <a:stretch>
            <a:fillRect/>
          </a:stretch>
        </p:blipFill>
        <p:spPr bwMode="auto">
          <a:xfrm rot="16950203" flipH="1">
            <a:off x="7540334" y="508549"/>
            <a:ext cx="1347394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5" descr="G:\насекомые\i (16).jpg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795353" y="5621203"/>
            <a:ext cx="1571636" cy="1047757"/>
          </a:xfrm>
          <a:prstGeom prst="rect">
            <a:avLst/>
          </a:prstGeom>
          <a:noFill/>
        </p:spPr>
      </p:pic>
      <p:pic>
        <p:nvPicPr>
          <p:cNvPr id="17" name="Picture 4" descr="G:\насекомые\i (8).jpg"/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081105" y="4323250"/>
            <a:ext cx="1285884" cy="691335"/>
          </a:xfrm>
          <a:prstGeom prst="rect">
            <a:avLst/>
          </a:prstGeom>
          <a:noFill/>
        </p:spPr>
      </p:pic>
      <p:pic>
        <p:nvPicPr>
          <p:cNvPr id="18" name="Picture 2" descr="G:\насекомые\i (13).jpg"/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698024" y="1803616"/>
            <a:ext cx="1078714" cy="107157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43808" y="83438"/>
            <a:ext cx="5842992" cy="681266"/>
          </a:xfrm>
        </p:spPr>
        <p:txBody>
          <a:bodyPr>
            <a:normAutofit fontScale="90000"/>
          </a:bodyPr>
          <a:lstStyle/>
          <a:p>
            <a:pPr algn="l"/>
            <a:r>
              <a:rPr lang="ru-RU" sz="2400" b="1" dirty="0" smtClean="0"/>
              <a:t>Нужно ли беречь насекомых и почему?</a:t>
            </a:r>
            <a:br>
              <a:rPr lang="ru-RU" sz="2400" b="1" dirty="0" smtClean="0"/>
            </a:br>
            <a:r>
              <a:rPr lang="ru-RU" sz="2400" b="1" dirty="0" smtClean="0"/>
              <a:t> Что мы можем для этого сделать?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669823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r="77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i-main-pic" descr="Картинка 13 из 64000">
            <a:hlinkClick r:id="rId3"/>
          </p:cNvPr>
          <p:cNvPicPr>
            <a:picLocks noChangeAspect="1" noChangeArrowheads="1"/>
          </p:cNvPicPr>
          <p:nvPr/>
        </p:nvPicPr>
        <p:blipFill>
          <a:blip r:embed="rId4" r:link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336170" y="476672"/>
            <a:ext cx="2418793" cy="3204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/>
          <p:cNvPicPr/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118240">
            <a:off x="4458797" y="5449459"/>
            <a:ext cx="318770" cy="95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/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347865" y="4869160"/>
            <a:ext cx="540567" cy="578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/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56176" y="4869160"/>
            <a:ext cx="720080" cy="434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 descr="D:\картинки, анимации\анимации животных\B_Fly07.gif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524328" y="5048532"/>
            <a:ext cx="1230635" cy="1105361"/>
          </a:xfrm>
          <a:prstGeom prst="rect">
            <a:avLst/>
          </a:prstGeom>
          <a:noFill/>
        </p:spPr>
      </p:pic>
      <p:pic>
        <p:nvPicPr>
          <p:cNvPr id="8" name="Picture 3" descr="D:\картинки, анимации\анимации животных\B_Fly07.gif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353041" y="5883901"/>
            <a:ext cx="1070297" cy="961345"/>
          </a:xfrm>
          <a:prstGeom prst="rect">
            <a:avLst/>
          </a:prstGeom>
          <a:noFill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142088" y="143297"/>
            <a:ext cx="1837624" cy="1701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75"/>
          <a:stretch/>
        </p:blipFill>
        <p:spPr>
          <a:xfrm>
            <a:off x="-225553" y="0"/>
            <a:ext cx="9369553" cy="684524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81784">
            <a:off x="6190433" y="2580117"/>
            <a:ext cx="1684571" cy="123668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7910">
            <a:off x="2889078" y="707068"/>
            <a:ext cx="2500042" cy="193753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652950">
            <a:off x="103611" y="4553647"/>
            <a:ext cx="1477733" cy="132822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86534">
            <a:off x="7403030" y="301434"/>
            <a:ext cx="1268131" cy="113982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3838"/>
            <a:ext cx="1069850" cy="87125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116" y="1395910"/>
            <a:ext cx="1069850" cy="871255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44752">
            <a:off x="4067477" y="4161961"/>
            <a:ext cx="1295400" cy="1362075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845" y="236230"/>
            <a:ext cx="1069850" cy="871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610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G:\spokojnye-fony-dlya-prezentacij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solidFill>
                  <a:srgbClr val="7031EF"/>
                </a:solidFill>
              </a:rPr>
              <a:t>Спасибо за внимание!</a:t>
            </a:r>
            <a:endParaRPr lang="ru-RU" b="1" i="1" dirty="0">
              <a:solidFill>
                <a:srgbClr val="7031EF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</p:txBody>
      </p:sp>
      <p:pic>
        <p:nvPicPr>
          <p:cNvPr id="3074" name="Picture 2" descr="C:\Users\HP\Desktop\анимации\Аниме_рисунки\Марина\jhgb.gif"/>
          <p:cNvPicPr>
            <a:picLocks noChangeAspect="1" noChangeArrowheads="1" noCrop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483769" y="1553058"/>
            <a:ext cx="3811765" cy="4536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793" cy="6858594"/>
          </a:xfrm>
          <a:prstGeom prst="rect">
            <a:avLst/>
          </a:prstGeom>
        </p:spPr>
      </p:pic>
      <p:sp>
        <p:nvSpPr>
          <p:cNvPr id="9" name="AutoShape 10"/>
          <p:cNvSpPr>
            <a:spLocks/>
          </p:cNvSpPr>
          <p:nvPr/>
        </p:nvSpPr>
        <p:spPr bwMode="auto">
          <a:xfrm rot="10800000">
            <a:off x="3710650" y="3582946"/>
            <a:ext cx="2082974" cy="520314"/>
          </a:xfrm>
          <a:prstGeom prst="rightArrow">
            <a:avLst>
              <a:gd name="adj1" fmla="val 32000"/>
              <a:gd name="adj2" fmla="val 63992"/>
            </a:avLst>
          </a:prstGeom>
          <a:gradFill rotWithShape="0">
            <a:gsLst>
              <a:gs pos="0">
                <a:srgbClr val="D03317"/>
              </a:gs>
              <a:gs pos="100000">
                <a:srgbClr val="A21415"/>
              </a:gs>
            </a:gsLst>
            <a:lin ang="5400000"/>
          </a:gradFill>
          <a:ln w="12700" cap="flat" cmpd="sng">
            <a:noFill/>
            <a:prstDash val="solid"/>
            <a:miter lim="0"/>
            <a:headEnd/>
            <a:tailEnd/>
          </a:ln>
          <a:effectLst>
            <a:outerShdw dist="25400" dir="5400000" algn="ctr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endParaRPr lang="ru-RU" sz="21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1" name="AutoShape 6"/>
          <p:cNvSpPr>
            <a:spLocks/>
          </p:cNvSpPr>
          <p:nvPr/>
        </p:nvSpPr>
        <p:spPr bwMode="auto">
          <a:xfrm rot="8941549">
            <a:off x="3114623" y="1827968"/>
            <a:ext cx="1178965" cy="436100"/>
          </a:xfrm>
          <a:prstGeom prst="rightArrow">
            <a:avLst>
              <a:gd name="adj1" fmla="val 32000"/>
              <a:gd name="adj2" fmla="val 64036"/>
            </a:avLst>
          </a:prstGeom>
          <a:solidFill>
            <a:srgbClr val="FFFF00"/>
          </a:solidFill>
          <a:ln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endParaRPr lang="ru-RU" sz="21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0" name="AutoShape 8"/>
          <p:cNvSpPr>
            <a:spLocks/>
          </p:cNvSpPr>
          <p:nvPr/>
        </p:nvSpPr>
        <p:spPr bwMode="auto">
          <a:xfrm>
            <a:off x="629258" y="2547030"/>
            <a:ext cx="1915201" cy="553622"/>
          </a:xfrm>
          <a:prstGeom prst="rightArrow">
            <a:avLst>
              <a:gd name="adj1" fmla="val 32000"/>
              <a:gd name="adj2" fmla="val 63897"/>
            </a:avLst>
          </a:prstGeom>
          <a:solidFill>
            <a:srgbClr val="0070C0"/>
          </a:solidFill>
          <a:ln w="12700" cap="flat" cmpd="sng">
            <a:noFill/>
            <a:prstDash val="solid"/>
            <a:miter lim="0"/>
            <a:headEnd/>
            <a:tailEnd/>
          </a:ln>
          <a:effectLst>
            <a:outerShdw dist="25400" dir="5400000" algn="ctr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endParaRPr lang="ru-RU" sz="2100" dirty="0"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184418" y="3231757"/>
            <a:ext cx="11354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D41D0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Брюшко</a:t>
            </a:r>
            <a:endParaRPr lang="ru-RU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83610" y="2248853"/>
            <a:ext cx="8563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Грудь</a:t>
            </a:r>
            <a:endParaRPr lang="ru-RU" dirty="0"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128858" y="1850727"/>
            <a:ext cx="12465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Голова</a:t>
            </a:r>
            <a:endParaRPr lang="ru-RU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47" b="98249" l="2167" r="99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0498" y="894783"/>
            <a:ext cx="3157526" cy="240498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466" b="96121" l="6429" r="434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26" t="5967" r="57389"/>
          <a:stretch/>
        </p:blipFill>
        <p:spPr>
          <a:xfrm>
            <a:off x="2064558" y="1894496"/>
            <a:ext cx="2088232" cy="3678589"/>
          </a:xfrm>
          <a:prstGeom prst="rect">
            <a:avLst/>
          </a:prstGeom>
        </p:spPr>
      </p:pic>
      <p:sp>
        <p:nvSpPr>
          <p:cNvPr id="14" name="Стрелка вправо 13"/>
          <p:cNvSpPr/>
          <p:nvPr/>
        </p:nvSpPr>
        <p:spPr>
          <a:xfrm rot="15854112">
            <a:off x="7175245" y="2614034"/>
            <a:ext cx="1319595" cy="409034"/>
          </a:xfrm>
          <a:prstGeom prst="right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6997566" y="3607018"/>
            <a:ext cx="1678890" cy="52322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D41D0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Helvetica Neue" charset="0"/>
              </a:rPr>
              <a:t>насечки</a:t>
            </a:r>
            <a:endParaRPr lang="ru-RU" sz="28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95537" y="118901"/>
            <a:ext cx="770926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i="1" dirty="0">
                <a:solidFill>
                  <a:schemeClr val="bg1"/>
                </a:solidFill>
                <a:latin typeface="Times New Roman" panose="02020603050405020304" pitchFamily="18" charset="0"/>
              </a:rPr>
              <a:t>«Насекомые – древнейшие и самые многочисленные обитатели нашей планеты. Свое название они получили от слов насечка, насекать. На брюшке видны поперечные полоски-насечки, из-за них тело разделено на несколько частей».</a:t>
            </a:r>
            <a:r>
              <a:rPr lang="ru-RU" sz="2000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sz="2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G:\spokojnye-fony-dlya-prezentacij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73766" y="-255169"/>
            <a:ext cx="9491531" cy="7118671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426689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chemeClr val="bg1"/>
                </a:solidFill>
                <a:cs typeface="Aharoni" pitchFamily="2" charset="-79"/>
              </a:rPr>
              <a:t>Насекомые живут:</a:t>
            </a:r>
            <a:endParaRPr lang="ru-RU" b="1" i="1" dirty="0">
              <a:solidFill>
                <a:schemeClr val="bg1"/>
              </a:solidFill>
              <a:cs typeface="Aharoni" pitchFamily="2" charset="-79"/>
            </a:endParaRPr>
          </a:p>
        </p:txBody>
      </p:sp>
      <p:pic>
        <p:nvPicPr>
          <p:cNvPr id="1026" name="Picture 2" descr="G:\насекомые\1331108418_23b372be977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68117" y="3930762"/>
            <a:ext cx="4018860" cy="251366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G:\насекомые\i (38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68117" y="744485"/>
            <a:ext cx="4275883" cy="27183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G:\насекомые\i (37).jpg"/>
          <p:cNvPicPr>
            <a:picLocks noGrp="1" noChangeAspect="1" noChangeArrowheads="1"/>
          </p:cNvPicPr>
          <p:nvPr>
            <p:ph idx="1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332794" y="805698"/>
            <a:ext cx="4274838" cy="28075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6" name="Picture 4" descr="G:\21610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03285" y="4199462"/>
            <a:ext cx="3547574" cy="22093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/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237" l="0" r="100000"/>
                    </a14:imgEffect>
                  </a14:imgLayer>
                </a14:imgProps>
              </a:ext>
            </a:extLst>
          </a:blip>
          <a:srcRect l="3763"/>
          <a:stretch>
            <a:fillRect/>
          </a:stretch>
        </p:blipFill>
        <p:spPr bwMode="auto">
          <a:xfrm rot="1525070">
            <a:off x="148375" y="2630053"/>
            <a:ext cx="960941" cy="11104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Содержимое 4" descr="i (13).jpg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5337237">
            <a:off x="7642235" y="331687"/>
            <a:ext cx="969996" cy="963529"/>
          </a:xfrm>
          <a:prstGeom prst="rect">
            <a:avLst/>
          </a:prstGeom>
        </p:spPr>
      </p:pic>
      <p:pic>
        <p:nvPicPr>
          <p:cNvPr id="12" name="Picture 2" descr="L:\насекомые\0015-015-Nasekomye-1.jpg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21875"/>
          <a:stretch>
            <a:fillRect/>
          </a:stretch>
        </p:blipFill>
        <p:spPr bwMode="auto">
          <a:xfrm rot="19533364">
            <a:off x="7202457" y="1976999"/>
            <a:ext cx="1430806" cy="1490427"/>
          </a:xfrm>
          <a:prstGeom prst="rect">
            <a:avLst/>
          </a:prstGeom>
          <a:noFill/>
        </p:spPr>
      </p:pic>
      <p:pic>
        <p:nvPicPr>
          <p:cNvPr id="13" name="Picture 9" descr="G:\насекомые\news_16102_n.jpg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2232" t="38281" b="39955"/>
          <a:stretch>
            <a:fillRect/>
          </a:stretch>
        </p:blipFill>
        <p:spPr bwMode="auto">
          <a:xfrm rot="8901550">
            <a:off x="405968" y="315811"/>
            <a:ext cx="1612847" cy="979774"/>
          </a:xfrm>
          <a:prstGeom prst="rect">
            <a:avLst/>
          </a:prstGeom>
          <a:noFill/>
        </p:spPr>
      </p:pic>
      <p:pic>
        <p:nvPicPr>
          <p:cNvPr id="14" name="Объект 5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93" b="100000" l="1270" r="986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8441" y="1659637"/>
            <a:ext cx="1204028" cy="954756"/>
          </a:xfrm>
          <a:prstGeom prst="rect">
            <a:avLst/>
          </a:prstGeom>
        </p:spPr>
      </p:pic>
      <p:pic>
        <p:nvPicPr>
          <p:cNvPr id="15" name="Picture 8" descr="G:\насекомые\news_16102_n.jpg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DFBFC"/>
              </a:clrFrom>
              <a:clrTo>
                <a:srgbClr val="FDFBFC">
                  <a:alpha val="0"/>
                </a:srgbClr>
              </a:clrTo>
            </a:clrChange>
          </a:blip>
          <a:srcRect l="58000" t="78000" r="4000"/>
          <a:stretch>
            <a:fillRect/>
          </a:stretch>
        </p:blipFill>
        <p:spPr bwMode="auto">
          <a:xfrm rot="19071806">
            <a:off x="-61758" y="1412456"/>
            <a:ext cx="1248963" cy="964111"/>
          </a:xfrm>
          <a:prstGeom prst="rect">
            <a:avLst/>
          </a:prstGeom>
          <a:noFill/>
        </p:spPr>
      </p:pic>
      <p:pic>
        <p:nvPicPr>
          <p:cNvPr id="16" name="Picture 4" descr="G:\насекомые\i (8).jpg"/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36957" y="1094340"/>
            <a:ext cx="1285884" cy="691335"/>
          </a:xfrm>
          <a:prstGeom prst="rect">
            <a:avLst/>
          </a:prstGeom>
          <a:noFill/>
        </p:spPr>
      </p:pic>
      <p:pic>
        <p:nvPicPr>
          <p:cNvPr id="18" name="Picture 5" descr="G:\насекомые\i (16).jpg"/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115519" y="5013176"/>
            <a:ext cx="1366191" cy="910794"/>
          </a:xfrm>
          <a:prstGeom prst="rect">
            <a:avLst/>
          </a:prstGeom>
          <a:noFill/>
        </p:spPr>
      </p:pic>
      <p:pic>
        <p:nvPicPr>
          <p:cNvPr id="19" name="Picture 5" descr="L:\насекомые\0016-016-Nasekomye-1.jpg"/>
          <p:cNvPicPr>
            <a:picLocks noChangeAspect="1" noChangeArrowheads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20833"/>
          <a:stretch>
            <a:fillRect/>
          </a:stretch>
        </p:blipFill>
        <p:spPr bwMode="auto">
          <a:xfrm>
            <a:off x="5583267" y="4825297"/>
            <a:ext cx="1500198" cy="1583546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99240" l="1061" r="9909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6840" y="4562569"/>
            <a:ext cx="1240671" cy="14831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93" y="0"/>
            <a:ext cx="9144793" cy="7133777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ru-RU" sz="4800" dirty="0" smtClean="0">
                <a:solidFill>
                  <a:schemeClr val="bg1"/>
                </a:solidFill>
              </a:rPr>
              <a:t>Кто здесь живет?</a:t>
            </a:r>
            <a:endParaRPr lang="ru-RU" sz="4800" dirty="0">
              <a:solidFill>
                <a:schemeClr val="bg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1111350"/>
            <a:ext cx="3923704" cy="383008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919585">
            <a:off x="458082" y="4786576"/>
            <a:ext cx="1721169" cy="161012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083" b="38000" l="3000" r="39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51" t="2750" r="60500" b="61550"/>
          <a:stretch/>
        </p:blipFill>
        <p:spPr>
          <a:xfrm rot="11060151">
            <a:off x="6732240" y="4557543"/>
            <a:ext cx="1962008" cy="190595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6307" l="402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439347">
            <a:off x="3521099" y="5179205"/>
            <a:ext cx="2005726" cy="14972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G:\spokojnye-fony-dlya-prezentacij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22"/>
          </a:xfrm>
          <a:prstGeom prst="rect">
            <a:avLst/>
          </a:prstGeom>
          <a:noFill/>
        </p:spPr>
      </p:pic>
      <p:sp>
        <p:nvSpPr>
          <p:cNvPr id="6" name="Содержимое 5"/>
          <p:cNvSpPr>
            <a:spLocks noGrp="1"/>
          </p:cNvSpPr>
          <p:nvPr>
            <p:ph sz="half" idx="4294967295"/>
          </p:nvPr>
        </p:nvSpPr>
        <p:spPr>
          <a:xfrm>
            <a:off x="2610218" y="163477"/>
            <a:ext cx="6227819" cy="911571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000" b="1" i="1" dirty="0" smtClean="0">
                <a:solidFill>
                  <a:srgbClr val="92D050"/>
                </a:solidFill>
              </a:rPr>
              <a:t>Домовитая хозяйка полетает над лужайкой,</a:t>
            </a:r>
          </a:p>
          <a:p>
            <a:pPr>
              <a:buNone/>
            </a:pPr>
            <a:r>
              <a:rPr lang="ru-RU" sz="2000" b="1" i="1" dirty="0" smtClean="0">
                <a:solidFill>
                  <a:srgbClr val="92D050"/>
                </a:solidFill>
              </a:rPr>
              <a:t>Похлопочет над цветком – </a:t>
            </a:r>
            <a:r>
              <a:rPr lang="ru-RU" sz="2000" b="1" i="1" dirty="0">
                <a:solidFill>
                  <a:srgbClr val="92D050"/>
                </a:solidFill>
              </a:rPr>
              <a:t>о</a:t>
            </a:r>
            <a:r>
              <a:rPr lang="ru-RU" sz="2000" b="1" i="1" dirty="0" smtClean="0">
                <a:solidFill>
                  <a:srgbClr val="92D050"/>
                </a:solidFill>
              </a:rPr>
              <a:t>н поделится медком.</a:t>
            </a:r>
            <a:endParaRPr lang="ru-RU" sz="2000" b="1" i="1" dirty="0">
              <a:solidFill>
                <a:srgbClr val="92D05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147" y="-99392"/>
            <a:ext cx="2915451" cy="237425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3" t="6302" r="14102" b="3106"/>
          <a:stretch/>
        </p:blipFill>
        <p:spPr>
          <a:xfrm>
            <a:off x="6228184" y="1124744"/>
            <a:ext cx="2736304" cy="561662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51520" y="2364482"/>
            <a:ext cx="597666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Пчелы 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живут в больших и дружных семьях. Каждая пчела может свободно залетать только в свой собственный улей, в чужой ее не пустят специальные охранники. Пропуском служит запах, который для каждого улья свой. Нектар пчелки приносят на своих задних лапах. Глаз у пчелы целых 5, а из всех цветов они чаще выбирают фиолетовый и зеленый, а красный вовсе не </a:t>
            </a:r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различают</a:t>
            </a:r>
            <a:r>
              <a:rPr lang="ru-RU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4101289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G:\spokojnye-fony-dlya-prezentacij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22"/>
          </a:xfrm>
          <a:prstGeom prst="rect">
            <a:avLst/>
          </a:prstGeom>
          <a:noFill/>
        </p:spPr>
      </p:pic>
      <p:pic>
        <p:nvPicPr>
          <p:cNvPr id="8" name="Picture 6" descr="C:\Users\Людмила\Downloads\_preview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9532" y="558859"/>
            <a:ext cx="8424936" cy="574030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870337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G:\spokojnye-fony-dlya-prezentacij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22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627" y="1412776"/>
            <a:ext cx="7176745" cy="4563214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 smtClean="0">
                <a:solidFill>
                  <a:schemeClr val="bg1"/>
                </a:solidFill>
              </a:rPr>
              <a:t>Собери пчелку</a:t>
            </a:r>
            <a:endParaRPr lang="ru-RU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5076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1711</TotalTime>
  <Words>453</Words>
  <Application>Microsoft Office PowerPoint</Application>
  <PresentationFormat>Экран (4:3)</PresentationFormat>
  <Paragraphs>45</Paragraphs>
  <Slides>30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Насекомые живут:</vt:lpstr>
      <vt:lpstr>Кто здесь живет?</vt:lpstr>
      <vt:lpstr>Презентация PowerPoint</vt:lpstr>
      <vt:lpstr>Презентация PowerPoint</vt:lpstr>
      <vt:lpstr>Собери пчелку</vt:lpstr>
      <vt:lpstr>Презентация PowerPoint</vt:lpstr>
      <vt:lpstr>Кто здесь живет?</vt:lpstr>
      <vt:lpstr>Презентация PowerPoint</vt:lpstr>
      <vt:lpstr>Презентация PowerPoint</vt:lpstr>
      <vt:lpstr>Помоги муравью подняться к другу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Кто появиться отсюда?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ли беречь насекомых и почему?  Что мы можем для этого сделать?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насекомые</dc:title>
  <dc:creator>HP</dc:creator>
  <cp:lastModifiedBy>Sergey</cp:lastModifiedBy>
  <cp:revision>142</cp:revision>
  <dcterms:created xsi:type="dcterms:W3CDTF">2014-05-19T05:45:00Z</dcterms:created>
  <dcterms:modified xsi:type="dcterms:W3CDTF">2020-04-20T08:34:03Z</dcterms:modified>
</cp:coreProperties>
</file>