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wmf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wmf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wmf"/><Relationship Id="rId22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454" r="28937" b="59677"/>
          <a:stretch/>
        </p:blipFill>
        <p:spPr bwMode="auto">
          <a:xfrm>
            <a:off x="5219650" y="276296"/>
            <a:ext cx="1571972" cy="1365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2"/>
            <a:ext cx="6858000" cy="8679299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Garamond" pitchFamily="18" charset="0"/>
              </a:rPr>
              <a:t>дата _______________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400" dirty="0" smtClean="0">
                <a:latin typeface="Garamond" pitchFamily="18" charset="0"/>
              </a:rPr>
              <a:t>Назови слова звуком Ц.  Определи количество слогов..  Найди место звука.</a:t>
            </a:r>
          </a:p>
          <a:p>
            <a:pPr algn="just"/>
            <a:r>
              <a:rPr lang="en-US" sz="1600" dirty="0" smtClean="0">
                <a:latin typeface="Garamond" pitchFamily="18" charset="0"/>
              </a:rPr>
              <a:t> </a:t>
            </a:r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r"/>
            <a:r>
              <a:rPr lang="ru-RU" sz="1600" dirty="0" smtClean="0">
                <a:latin typeface="Garamond" pitchFamily="18" charset="0"/>
              </a:rPr>
              <a:t>Составь </a:t>
            </a:r>
            <a:r>
              <a:rPr lang="ru-RU" sz="1600" dirty="0" err="1" smtClean="0">
                <a:latin typeface="Garamond" pitchFamily="18" charset="0"/>
              </a:rPr>
              <a:t>чистоговорки</a:t>
            </a:r>
            <a:r>
              <a:rPr lang="ru-RU" sz="1600" dirty="0" smtClean="0">
                <a:latin typeface="Garamond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Garamond" pitchFamily="18" charset="0"/>
              </a:rPr>
              <a:t>ЦА. ЦА, ЦА – </a:t>
            </a: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ЕЦ, ЕЦ, ЕЦ – </a:t>
            </a: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ИЦ, ИЦ, ИЦ - </a:t>
            </a: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ЦО, ЦО, ЦО - </a:t>
            </a:r>
          </a:p>
        </p:txBody>
      </p:sp>
      <p:pic>
        <p:nvPicPr>
          <p:cNvPr id="6" name="Picture 2" descr="C:\Users\Comp\Documents\Картинки\Птицы\дс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EFCFC"/>
              </a:clrFrom>
              <a:clrTo>
                <a:srgbClr val="DE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071547" y="0"/>
            <a:ext cx="703358" cy="86513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2"/>
            <a:ext cx="6858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Звук Ц</a:t>
            </a:r>
            <a:endParaRPr lang="ru-RU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5846" name="Picture 6" descr="D:\гусакова надо\Картинки2\1112\Звери\Animals1\ANIM1448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160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7" name="Picture 7" descr="D:\гусакова надо\Картинки2\1112\Звери\Animals1\ANIM1480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02" y="1216107"/>
            <a:ext cx="851407" cy="8514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8" name="Picture 8" descr="D:\гусакова надо\Картинки2\1112\Звери\Animals1\ANIM1555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574" y="145681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9" name="Picture 9" descr="D:\гусакова надо\Картинки2\1112\Звери\Animals1\ANIM1583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97153" y="1096454"/>
            <a:ext cx="1760126" cy="17601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51" name="Picture 11" descr="D:\гусакова надо\Картинки2\1112\Звери\Animals1\ANIM1449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77216" y="2679188"/>
            <a:ext cx="878954" cy="8789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53" name="Picture 13" descr="D:\гусакова надо\Картинки2\1112\Звери\Animals1\ANIM1594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237" y="2394893"/>
            <a:ext cx="1307827" cy="13078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54" name="Picture 14" descr="D:\гусакова надо\Картинки2\1112\Звери\Animals1\ANIM1717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10" y="248515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56" name="Picture 16" descr="D:\гусакова надо\Картинки2\1112\Звери\Animals1\ANIM1942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975" y="2357750"/>
            <a:ext cx="1455916" cy="14559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A"/>
              </a:clrFrom>
              <a:clrTo>
                <a:srgbClr val="FFFFFA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6419" t="43572" b="15471"/>
          <a:stretch/>
        </p:blipFill>
        <p:spPr bwMode="auto">
          <a:xfrm>
            <a:off x="123336" y="1085055"/>
            <a:ext cx="1616188" cy="14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377228" y="403862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931430" y="403862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17095" y="4043411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66166" y="4048198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124923" y="4048198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686631" y="4048198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746206" y="4048198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325279" y="4048198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910945" y="4048198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866" name="Picture 2" descr="D:\гусакова надо\профессии СУПЕР\1\J0217516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84" y="5652121"/>
            <a:ext cx="906463" cy="8723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7" name="Picture 3" descr="D:\гусакова надо\профессии СУПЕР\1\J0242155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30" y="5639420"/>
            <a:ext cx="839788" cy="8850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9" name="Picture 5" descr="D:\гусакова надо\профессии СУПЕР\J0279206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565" y="5458052"/>
            <a:ext cx="802587" cy="106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D:\гусакова надо\Картинки2\1112\Звери\Птички\BIRD130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599" y="4591104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1" name="Picture 7" descr="D:\гусакова надо\Картинки2\1112\Звери\Птички\BIRD122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417" y="4543652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2" name="Picture 8" descr="D:\гусакова надо\Картинки2\1112\Звери\Сельскохозяйственные\farm0032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01" y="450560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3" name="Picture 9" descr="D:\гусакова надо\Картинки2\1112\Звери\Птички\BIRD134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204" y="7223049"/>
            <a:ext cx="690086" cy="6900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4" name="Picture 10" descr="D:\гусакова надо\Картинки2\1112\Звери\Птички\BIRD134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617" y="6727013"/>
            <a:ext cx="590496" cy="5904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5" name="Picture 11" descr="D:\гусакова надо\Картинки2\1112\Звери\Птички\BIRD134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312" y="6709845"/>
            <a:ext cx="624835" cy="624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6" name="Picture 12" descr="D:\гусакова надо\Картинки2\1112\Звери\Птички\BIRD134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10923" y="6877479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7" name="Picture 13" descr="D:\гусакова надо\Картинки2\1112\Звери\Птички\BIRD134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168" y="7334681"/>
            <a:ext cx="483247" cy="4832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8" name="Picture 14" descr="D:\гусакова надо\Картинки2\1112\Звери\Птички\ANCR0397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279" y="791313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57" name="Picture 17" descr="D:\гусакова надо\Картинки2\1112\Звери\Animals2\ANIM205.jpg"/>
          <p:cNvPicPr>
            <a:picLocks noChangeAspect="1" noChangeArrowheads="1"/>
          </p:cNvPicPr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004" y="113180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0" y="5943601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__________________________________________________________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__________________________________________________________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6858000" cy="7694414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Garamond" pitchFamily="18" charset="0"/>
              </a:rPr>
              <a:t>дата _______________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400" dirty="0" smtClean="0">
                <a:latin typeface="Garamond" pitchFamily="18" charset="0"/>
              </a:rPr>
              <a:t>Заштрихуй букву Ц.  Подумай, каким цветом и почему?								</a:t>
            </a:r>
            <a:r>
              <a:rPr lang="ru-RU" sz="1600" dirty="0" smtClean="0">
                <a:latin typeface="Garamond" pitchFamily="18" charset="0"/>
              </a:rPr>
              <a:t>Буква Ц – </a:t>
            </a:r>
          </a:p>
          <a:p>
            <a:pPr algn="just"/>
            <a:r>
              <a:rPr lang="ru-RU" sz="1600" dirty="0">
                <a:latin typeface="Garamond" pitchFamily="18" charset="0"/>
              </a:rPr>
              <a:t>	</a:t>
            </a:r>
            <a:r>
              <a:rPr lang="ru-RU" sz="1600" dirty="0" smtClean="0">
                <a:latin typeface="Garamond" pitchFamily="18" charset="0"/>
              </a:rPr>
              <a:t>				Внизу крючок,</a:t>
            </a:r>
          </a:p>
          <a:p>
            <a:pPr algn="just"/>
            <a:r>
              <a:rPr lang="ru-RU" sz="1600" dirty="0">
                <a:latin typeface="Garamond" pitchFamily="18" charset="0"/>
              </a:rPr>
              <a:t>	</a:t>
            </a:r>
            <a:r>
              <a:rPr lang="ru-RU" sz="1600" dirty="0" smtClean="0">
                <a:latin typeface="Garamond" pitchFamily="18" charset="0"/>
              </a:rPr>
              <a:t>				Точно с краником бачок</a:t>
            </a:r>
          </a:p>
          <a:p>
            <a:pPr algn="just"/>
            <a:r>
              <a:rPr lang="ru-RU" sz="1600" dirty="0">
                <a:latin typeface="Garamond" pitchFamily="18" charset="0"/>
              </a:rPr>
              <a:t>	</a:t>
            </a:r>
            <a:r>
              <a:rPr lang="ru-RU" sz="1600" dirty="0" smtClean="0">
                <a:latin typeface="Garamond" pitchFamily="18" charset="0"/>
              </a:rPr>
              <a:t>				</a:t>
            </a:r>
            <a:r>
              <a:rPr lang="ru-RU" sz="1400" i="1" dirty="0" smtClean="0">
                <a:latin typeface="Garamond" pitchFamily="18" charset="0"/>
              </a:rPr>
              <a:t>     (Е. </a:t>
            </a:r>
            <a:r>
              <a:rPr lang="ru-RU" sz="1400" i="1" dirty="0" err="1" smtClean="0">
                <a:latin typeface="Garamond" pitchFamily="18" charset="0"/>
              </a:rPr>
              <a:t>Тарлапан</a:t>
            </a:r>
            <a:r>
              <a:rPr lang="ru-RU" sz="1400" i="1" dirty="0" smtClean="0">
                <a:latin typeface="Garamond" pitchFamily="18" charset="0"/>
              </a:rPr>
              <a:t>)</a:t>
            </a:r>
          </a:p>
          <a:p>
            <a:pPr algn="just"/>
            <a:r>
              <a:rPr lang="en-US" sz="1600" dirty="0" smtClean="0">
                <a:latin typeface="Garamond" pitchFamily="18" charset="0"/>
              </a:rPr>
              <a:t> </a:t>
            </a:r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Подружи </a:t>
            </a:r>
            <a:r>
              <a:rPr lang="ru-RU" sz="1600" dirty="0">
                <a:latin typeface="Garamond" pitchFamily="18" charset="0"/>
              </a:rPr>
              <a:t>букву </a:t>
            </a:r>
            <a:r>
              <a:rPr lang="ru-RU" sz="1600" dirty="0" smtClean="0">
                <a:latin typeface="Garamond" pitchFamily="18" charset="0"/>
              </a:rPr>
              <a:t> Ц  </a:t>
            </a:r>
            <a:r>
              <a:rPr lang="ru-RU" sz="1600" dirty="0">
                <a:latin typeface="Garamond" pitchFamily="18" charset="0"/>
              </a:rPr>
              <a:t>с другими буквами.    Прочти слоги. </a:t>
            </a:r>
          </a:p>
          <a:p>
            <a:pPr algn="just"/>
            <a:r>
              <a:rPr lang="ru-RU" sz="1600" dirty="0">
                <a:latin typeface="Garamond" pitchFamily="18" charset="0"/>
              </a:rPr>
              <a:t>   			              Вставь букву там, где может             			               получится  слово.  Напечатай слова.</a:t>
            </a: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Пропиши букву Ц</a:t>
            </a: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endParaRPr lang="ru-RU" sz="1600" dirty="0" smtClean="0">
              <a:latin typeface="Garamond" pitchFamily="18" charset="0"/>
            </a:endParaRPr>
          </a:p>
          <a:p>
            <a:pPr algn="just"/>
            <a:endParaRPr lang="ru-RU" sz="1600" dirty="0">
              <a:latin typeface="Garamond" pitchFamily="18" charset="0"/>
            </a:endParaRPr>
          </a:p>
          <a:p>
            <a:pPr algn="just"/>
            <a:r>
              <a:rPr lang="ru-RU" sz="1600" dirty="0" smtClean="0">
                <a:latin typeface="Garamond" pitchFamily="18" charset="0"/>
              </a:rPr>
              <a:t>Прочитай.  Надень  «звуковые костюмчики.» . Определи место  звука в слове.</a:t>
            </a:r>
          </a:p>
        </p:txBody>
      </p:sp>
      <p:pic>
        <p:nvPicPr>
          <p:cNvPr id="6" name="Picture 2" descr="C:\Users\Comp\Documents\Картинки\Птицы\д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EFCFC"/>
              </a:clrFrom>
              <a:clrTo>
                <a:srgbClr val="DE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071547" y="0"/>
            <a:ext cx="703358" cy="86513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2"/>
            <a:ext cx="6858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Буква  Ц</a:t>
            </a:r>
            <a:endParaRPr lang="ru-RU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14400" y="8172813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42899" y="8172813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0966" y="8172813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Picture 4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0252"/>
          <a:stretch/>
        </p:blipFill>
        <p:spPr bwMode="auto">
          <a:xfrm>
            <a:off x="1507911" y="975829"/>
            <a:ext cx="2658076" cy="1614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0" y="2590802"/>
            <a:ext cx="91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</a:t>
            </a:r>
            <a:endParaRPr lang="ru-RU" sz="200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86547" y="2773502"/>
            <a:ext cx="12144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</a:p>
          <a:p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</a:t>
            </a:r>
          </a:p>
          <a:p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</a:t>
            </a:r>
          </a:p>
          <a:p>
            <a:r>
              <a:rPr lang="ru-RU" sz="3600" b="1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</a:t>
            </a:r>
            <a:endParaRPr lang="ru-RU" sz="3600" b="1" dirty="0" smtClean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</a:t>
            </a:r>
          </a:p>
          <a:p>
            <a:r>
              <a:rPr lang="ru-RU" sz="3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Ы</a:t>
            </a:r>
            <a:endParaRPr lang="ru-RU" sz="3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 flipV="1">
            <a:off x="1492114" y="3289301"/>
            <a:ext cx="500066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429000" y="42672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____________________________</a:t>
            </a:r>
          </a:p>
          <a:p>
            <a:endParaRPr lang="ru-RU" dirty="0" smtClean="0"/>
          </a:p>
          <a:p>
            <a:r>
              <a:rPr lang="ru-RU" dirty="0" smtClean="0"/>
              <a:t>____________________________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29000" y="3530041"/>
            <a:ext cx="3403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____________________________</a:t>
            </a:r>
          </a:p>
          <a:p>
            <a:endParaRPr lang="ru-RU" dirty="0" smtClean="0"/>
          </a:p>
          <a:p>
            <a:r>
              <a:rPr lang="ru-RU" dirty="0" smtClean="0"/>
              <a:t>____________________________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5867400"/>
            <a:ext cx="857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</a:t>
            </a:r>
            <a:endParaRPr lang="ru-RU" sz="9600" b="1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854304" y="6655259"/>
            <a:ext cx="714380" cy="158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1455099" y="6612757"/>
            <a:ext cx="714380" cy="158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2136501" y="6679601"/>
            <a:ext cx="714380" cy="158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2732779" y="6659039"/>
            <a:ext cx="714380" cy="158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 flipV="1">
            <a:off x="1219878" y="6954609"/>
            <a:ext cx="866669" cy="1613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2511730" y="6970741"/>
            <a:ext cx="845832" cy="806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162932" y="6953712"/>
            <a:ext cx="0" cy="304733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367844" y="7011042"/>
            <a:ext cx="0" cy="304733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0" y="7410956"/>
            <a:ext cx="6858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4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о-</a:t>
            </a:r>
            <a:r>
              <a:rPr lang="ru-RU" sz="40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тец</a:t>
            </a:r>
            <a:r>
              <a:rPr lang="ru-RU" sz="4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</a:t>
            </a:r>
            <a:r>
              <a:rPr lang="ru-RU" sz="40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пе-рец</a:t>
            </a:r>
            <a:r>
              <a:rPr lang="ru-RU" sz="4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цап-ля	цирк</a:t>
            </a:r>
            <a:endParaRPr lang="ru-RU" sz="4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098074" y="8173174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2543172" y="8172813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2971032" y="8168770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3865350" y="815700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4279684" y="816068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4729167" y="815866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6399678" y="811804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5963910" y="811804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5525760" y="8118046"/>
            <a:ext cx="414334" cy="4143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2560419" y="2828107"/>
            <a:ext cx="86858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2560419" y="3390007"/>
            <a:ext cx="824947" cy="4667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2560418" y="3947249"/>
            <a:ext cx="807426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2560418" y="4481661"/>
            <a:ext cx="807426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2524497" y="5010875"/>
            <a:ext cx="860868" cy="390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2560419" y="5597972"/>
            <a:ext cx="868582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97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Экран (4:3)</PresentationFormat>
  <Paragraphs>85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</cp:revision>
  <dcterms:created xsi:type="dcterms:W3CDTF">2020-05-05T08:47:07Z</dcterms:created>
  <dcterms:modified xsi:type="dcterms:W3CDTF">2020-05-05T08:48:06Z</dcterms:modified>
</cp:coreProperties>
</file>