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256" r:id="rId3"/>
    <p:sldId id="257" r:id="rId4"/>
    <p:sldId id="312" r:id="rId5"/>
    <p:sldId id="291" r:id="rId6"/>
    <p:sldId id="280" r:id="rId7"/>
    <p:sldId id="295" r:id="rId8"/>
    <p:sldId id="297" r:id="rId9"/>
    <p:sldId id="319" r:id="rId10"/>
    <p:sldId id="293" r:id="rId11"/>
    <p:sldId id="313" r:id="rId12"/>
    <p:sldId id="316" r:id="rId13"/>
    <p:sldId id="314" r:id="rId14"/>
    <p:sldId id="307" r:id="rId15"/>
    <p:sldId id="300" r:id="rId16"/>
    <p:sldId id="304" r:id="rId17"/>
    <p:sldId id="303" r:id="rId18"/>
    <p:sldId id="302" r:id="rId19"/>
    <p:sldId id="292" r:id="rId20"/>
    <p:sldId id="31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D8D6C2-22B8-4F59-87ED-DE27AB55BF7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1B2920-D83C-4699-AD4F-541E10D9D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764704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СИДИМ ДОМА </a:t>
            </a:r>
            <a:b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время скучать!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4000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9249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6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Пользователь\Рабочий стол\РИСУНКИ ОЧЕНЬ ВАЖНО\Азбука  в  картинках\буква 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6446" y="571480"/>
            <a:ext cx="106471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571480"/>
            <a:ext cx="126348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  <p:pic>
        <p:nvPicPr>
          <p:cNvPr id="5" name="Рисунок 4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143116"/>
            <a:ext cx="2500328" cy="1428760"/>
          </a:xfrm>
          <a:prstGeom prst="rect">
            <a:avLst/>
          </a:prstGeom>
        </p:spPr>
      </p:pic>
      <p:pic>
        <p:nvPicPr>
          <p:cNvPr id="6" name="Рисунок 5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5857892"/>
            <a:ext cx="714380" cy="714380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857628"/>
            <a:ext cx="3238523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715272" y="1928802"/>
            <a:ext cx="276225" cy="276225"/>
          </a:xfrm>
          <a:prstGeom prst="rect">
            <a:avLst/>
          </a:prstGeom>
        </p:spPr>
      </p:pic>
      <p:pic>
        <p:nvPicPr>
          <p:cNvPr id="9" name="Рисунок 8" descr="alphabet-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71480"/>
            <a:ext cx="4286280" cy="5686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МАРИНА\1 класс  2015 год\АЗБУКА  В  КАРТИНКАХ\Азбука в картинках\6a0749c24658.png"/>
          <p:cNvPicPr>
            <a:picLocks noChangeAspect="1" noChangeArrowheads="1"/>
          </p:cNvPicPr>
          <p:nvPr/>
        </p:nvPicPr>
        <p:blipFill>
          <a:blip r:embed="rId2" cstate="print"/>
          <a:srcRect b="8021"/>
          <a:stretch>
            <a:fillRect/>
          </a:stretch>
        </p:blipFill>
        <p:spPr bwMode="auto">
          <a:xfrm>
            <a:off x="-1" y="0"/>
            <a:ext cx="9146057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071688" y="-214313"/>
            <a:ext cx="2970212" cy="77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9600" b="1">
                <a:latin typeface="Propisi" pitchFamily="2" charset="0"/>
              </a:rPr>
              <a:t>В</a:t>
            </a:r>
            <a:endParaRPr lang="ru-RU" sz="49600">
              <a:latin typeface="Constantia" pitchFamily="18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643438" y="-214313"/>
            <a:ext cx="2271712" cy="77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9600" b="1" dirty="0">
                <a:latin typeface="Propisi" pitchFamily="2" charset="0"/>
              </a:rPr>
              <a:t>в</a:t>
            </a:r>
            <a:endParaRPr lang="ru-RU" sz="49600" dirty="0">
              <a:latin typeface="Constant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1938" y="1500188"/>
            <a:ext cx="357187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8" y="0"/>
            <a:ext cx="3328987" cy="1844824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66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endParaRPr lang="ru-RU" sz="166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72254E-6 C -0.01702 0.0571 -0.03386 0.11421 -0.054 0.17965 C -0.07414 0.24508 -0.10261 0.33757 -0.12066 0.39329 C -0.13872 0.44901 -0.15087 0.48878 -0.16198 0.51375 C -0.17309 0.53872 -0.18073 0.53733 -0.18733 0.54335 C -0.19393 0.54936 -0.19705 0.55306 -0.20157 0.54959 C -0.20608 0.54612 -0.21337 0.53687 -0.21424 0.52207 C -0.21511 0.50728 -0.21354 0.48577 -0.20643 0.4608 C -0.19931 0.43583 -0.18542 0.40577 -0.17136 0.37202 C -0.15729 0.33826 -0.14028 0.29502 -0.12223 0.25803 C -0.10417 0.22103 -0.07986 0.17965 -0.06354 0.15005 C -0.04723 0.12046 -0.03629 0.09872 -0.02379 0.08046 C -0.01129 0.06219 -0.00018 0.05109 0.01111 0.04023 C 0.02239 0.02936 0.03489 0.01826 0.04444 0.01479 C 0.05399 0.01132 0.06076 0.0141 0.06823 0.01895 C 0.07569 0.02381 0.08541 0.03167 0.08889 0.04439 C 0.09236 0.0571 0.09132 0.07791 0.08889 0.09525 C 0.08646 0.1126 0.08073 0.13225 0.07465 0.14797 C 0.06857 0.16369 0.05955 0.17757 0.05243 0.19028 C 0.04531 0.203 0.03871 0.21572 0.03177 0.22404 C 0.02482 0.23236 0.01823 0.23606 0.01111 0.24092 C 0.00399 0.24577 -0.00348 0.2504 -0.01111 0.25364 C -0.01875 0.25687 -0.0375 0.25757 -0.0349 0.26011 C -0.03229 0.26265 -0.00643 0.26312 0.00468 0.26843 C 0.0158 0.27375 0.02569 0.28231 0.03177 0.29179 C 0.03784 0.30127 0.03975 0.31005 0.04132 0.32554 C 0.04288 0.34103 0.04288 0.36439 0.04132 0.38473 C 0.03975 0.40508 0.04132 0.42589 0.03177 0.44809 C 0.02222 0.47028 0.00086 0.50103 -0.0158 0.51791 C -0.03247 0.53479 -0.054 0.54497 -0.06823 0.54959 C -0.08247 0.55421 -0.09289 0.54936 -0.10157 0.54543 C -0.11025 0.5415 -0.1217 0.52554 -0.12066 0.52647 C -0.11962 0.52739 -0.10452 0.54774 -0.09532 0.55167 C -0.08611 0.5556 -0.07813 0.55444 -0.06511 0.54959 C -0.05209 0.54473 -0.0342 0.5371 -0.01754 0.52207 C -0.00087 0.50705 0.01684 0.48115 0.03489 0.45872 C 0.05295 0.43629 0.06979 0.4171 0.09045 0.38681 C 0.11111 0.35653 0.13628 0.3082 0.15868 0.27699 C 0.18107 0.24577 0.20468 0.22635 0.22534 0.19884 C 0.246 0.17132 0.27118 0.13502 0.28246 0.11213 C 0.29375 0.08924 0.29323 0.0756 0.29357 0.06127 C 0.29392 0.04693 0.29184 0.03098 0.2842 0.02543 C 0.27656 0.01988 0.25955 0.01826 0.24757 0.02751 C 0.23559 0.03676 0.22621 0.05063 0.21267 0.08046 C 0.19913 0.11028 0.18142 0.16277 0.16666 0.20716 C 0.15191 0.25155 0.13541 0.30843 0.12378 0.34681 C 0.11215 0.3852 0.10191 0.40994 0.09687 0.43768 C 0.09184 0.46543 0.09114 0.49502 0.09357 0.51375 C 0.096 0.53248 0.10104 0.54335 0.11111 0.54959 C 0.12118 0.55583 0.14097 0.55768 0.15399 0.55167 C 0.16701 0.54566 0.17882 0.53063 0.18889 0.51375 C 0.19896 0.49687 0.20764 0.47051 0.21423 0.4504 C 0.22083 0.43028 0.22604 0.41202 0.22864 0.39329 C 0.23125 0.37456 0.23073 0.35421 0.23021 0.33826 C 0.22968 0.32231 0.23038 0.30797 0.22534 0.29803 C 0.22031 0.28809 0.20902 0.28115 0.2 0.27907 C 0.19097 0.27699 0.18003 0.28138 0.17135 0.28531 C 0.16267 0.28924 0.15156 0.29988 0.14757 0.30242 " pathEditMode="relative" ptsTypes="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11760" y="188640"/>
            <a:ext cx="4248472" cy="2400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Century" pitchFamily="18" charset="0"/>
              </a:rPr>
              <a:t>В</a:t>
            </a:r>
            <a:r>
              <a:rPr lang="ru-RU" sz="6600" dirty="0" smtClean="0">
                <a:solidFill>
                  <a:srgbClr val="0070C0"/>
                </a:solidFill>
                <a:latin typeface="Century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Century" pitchFamily="18" charset="0"/>
              </a:rPr>
              <a:t>Буква В, как мотылёк,</a:t>
            </a:r>
            <a:br>
              <a:rPr lang="ru-RU" sz="2800" b="1" dirty="0" smtClean="0">
                <a:latin typeface="Century" pitchFamily="18" charset="0"/>
              </a:rPr>
            </a:br>
            <a:r>
              <a:rPr lang="ru-RU" sz="2800" b="1" dirty="0" smtClean="0">
                <a:latin typeface="Century" pitchFamily="18" charset="0"/>
              </a:rPr>
              <a:t>Что уселся на цветок. </a:t>
            </a:r>
            <a:br>
              <a:rPr lang="ru-RU" sz="2800" b="1" dirty="0" smtClean="0">
                <a:latin typeface="Century" pitchFamily="18" charset="0"/>
              </a:rPr>
            </a:br>
            <a:endParaRPr lang="ru-RU" sz="2800" b="1" dirty="0">
              <a:latin typeface="Century" pitchFamily="18" charset="0"/>
            </a:endParaRPr>
          </a:p>
        </p:txBody>
      </p:sp>
      <p:pic>
        <p:nvPicPr>
          <p:cNvPr id="6" name="Picture 2" descr="C:\Documents and Settings\Пользователь\Рабочий стол\МАРИНА\1 класс  2015 год\АЛФАВИТ 1 В КАРТИНКАХ\0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413870" cy="3203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Буква В"/>
          <p:cNvPicPr/>
          <p:nvPr/>
        </p:nvPicPr>
        <p:blipFill>
          <a:blip r:embed="rId4" cstate="print"/>
          <a:srcRect b="5521"/>
          <a:stretch>
            <a:fillRect/>
          </a:stretch>
        </p:blipFill>
        <p:spPr bwMode="auto">
          <a:xfrm>
            <a:off x="395536" y="3212976"/>
            <a:ext cx="352839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9939" name="Picture 3" descr="C:\Documents and Settings\Пользователь\Рабочий стол\МАРИНА\1 класс  2015 год\у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484784"/>
            <a:ext cx="3421187" cy="3050092"/>
          </a:xfrm>
          <a:prstGeom prst="rect">
            <a:avLst/>
          </a:prstGeom>
          <a:noFill/>
        </p:spPr>
      </p:pic>
      <p:pic>
        <p:nvPicPr>
          <p:cNvPr id="39941" name="Picture 5" descr="http://skachatkartinki.ru/img/picture/Sep/22/65a622b4d3a4c141257fd346d50ab04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480" y="1484784"/>
            <a:ext cx="4306124" cy="3731974"/>
          </a:xfrm>
          <a:prstGeom prst="rect">
            <a:avLst/>
          </a:prstGeom>
          <a:noFill/>
        </p:spPr>
      </p:pic>
      <p:pic>
        <p:nvPicPr>
          <p:cNvPr id="39943" name="Picture 7" descr="http://doc4web.ru/uploads/files/57/56825/hello_html_m7aa4d55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4581128"/>
            <a:ext cx="4606213" cy="3851946"/>
          </a:xfrm>
          <a:prstGeom prst="rect">
            <a:avLst/>
          </a:prstGeom>
          <a:noFill/>
        </p:spPr>
      </p:pic>
      <p:pic>
        <p:nvPicPr>
          <p:cNvPr id="39945" name="Picture 9" descr="http://www.malishnash.ru/polezno/bukvi/malchiki/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4130824" cy="4130824"/>
          </a:xfrm>
          <a:prstGeom prst="rect">
            <a:avLst/>
          </a:prstGeom>
          <a:noFill/>
        </p:spPr>
      </p:pic>
      <p:pic>
        <p:nvPicPr>
          <p:cNvPr id="39947" name="Picture 11" descr="http://img-fotki.yandex.ru/get/4809/milkamilkina.1b5/0_9e920_3740232a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093633"/>
            <a:ext cx="3960440" cy="2990132"/>
          </a:xfrm>
          <a:prstGeom prst="rect">
            <a:avLst/>
          </a:prstGeom>
          <a:noFill/>
        </p:spPr>
      </p:pic>
      <p:pic>
        <p:nvPicPr>
          <p:cNvPr id="10241" name="Picture 1" descr="C:\Documents and Settings\Пользователь\Рабочий стол\МАРИНА\1 класс  2015 год\в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32856"/>
            <a:ext cx="3873031" cy="367938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20688" y="2708920"/>
            <a:ext cx="1163410" cy="37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755576" y="0"/>
            <a:ext cx="7056784" cy="6376104"/>
            <a:chOff x="755576" y="0"/>
            <a:chExt cx="7056784" cy="637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55576" y="476672"/>
              <a:ext cx="7056784" cy="58326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203848" y="0"/>
              <a:ext cx="3024336" cy="6376104"/>
              <a:chOff x="3275856" y="0"/>
              <a:chExt cx="3024336" cy="637610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491880" y="0"/>
                <a:ext cx="2073003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ва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491880" y="1196752"/>
                <a:ext cx="237626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ви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491880" y="2276872"/>
                <a:ext cx="237626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ву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491880" y="3356992"/>
                <a:ext cx="2808312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вы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Bookman Old Style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275856" y="4437112"/>
                <a:ext cx="2808312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Bookman Old Style" pitchFamily="18" charset="0"/>
                  </a:rPr>
                  <a:t>во</a:t>
                </a:r>
                <a:endParaRPr lang="ru-RU" sz="1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Bookman Old Style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104E-6 L -0.63576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64497 -0.009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6 L -0.61406 -0.458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изика\матема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7166"/>
            <a:ext cx="4176464" cy="5965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599584" y="5589240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Стр. 69,70.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1" cy="70294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0749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18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331640" y="1916832"/>
            <a:ext cx="1440159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/>
                <a:latin typeface="Century" pitchFamily="18" charset="0"/>
              </a:rPr>
              <a:t>смотрит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60093"/>
              </a:solidFill>
              <a:effectLst/>
              <a:latin typeface="Century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916832"/>
            <a:ext cx="1080120" cy="46166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/>
                <a:latin typeface="Century" pitchFamily="18" charset="0"/>
              </a:rPr>
              <a:t>в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60093"/>
              </a:solidFill>
              <a:effectLst/>
              <a:latin typeface="Century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509120"/>
            <a:ext cx="58326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Фразеологический оборот или  фразеологизм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146" name="Picture 2" descr="http://rpp.nashaucheba.ru/pars_docs/refs/103/102428/img6.jpg"/>
          <p:cNvPicPr>
            <a:picLocks noChangeAspect="1" noChangeArrowheads="1"/>
          </p:cNvPicPr>
          <p:nvPr/>
        </p:nvPicPr>
        <p:blipFill>
          <a:blip r:embed="rId3" cstate="print"/>
          <a:srcRect t="15120"/>
          <a:stretch>
            <a:fillRect/>
          </a:stretch>
        </p:blipFill>
        <p:spPr bwMode="auto">
          <a:xfrm>
            <a:off x="539552" y="260648"/>
            <a:ext cx="7620000" cy="4850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39752" y="5373216"/>
            <a:ext cx="558615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Century" pitchFamily="18" charset="0"/>
              </a:rPr>
              <a:t>бездельничать, лодырничать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6093296"/>
            <a:ext cx="856895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Быть невнимательным, рассеянным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916832"/>
            <a:ext cx="748883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Тема: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Звуки [</a:t>
            </a:r>
            <a:r>
              <a:rPr lang="ru-RU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], [</a:t>
            </a:r>
            <a:r>
              <a:rPr lang="ru-RU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].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Буквы В </a:t>
            </a:r>
            <a:r>
              <a:rPr lang="ru-RU" sz="5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395536" y="2636912"/>
            <a:ext cx="2287473" cy="3024336"/>
            <a:chOff x="395536" y="2636912"/>
            <a:chExt cx="2287473" cy="30243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2636912"/>
              <a:ext cx="19752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тыква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0964" name="Picture 4" descr="http://savepic.su/429043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429000"/>
              <a:ext cx="2287473" cy="2232248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411760" y="3356992"/>
            <a:ext cx="2783633" cy="3501008"/>
            <a:chOff x="2411760" y="3356992"/>
            <a:chExt cx="2783633" cy="3501008"/>
          </a:xfrm>
        </p:grpSpPr>
        <p:pic>
          <p:nvPicPr>
            <p:cNvPr id="40966" name="Picture 6" descr="http://ua.convdocs.org/pars_docs/refs/243/242983/242983_html_m15c4b07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4074367"/>
              <a:ext cx="2783633" cy="2783633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2627784" y="3356992"/>
              <a:ext cx="23631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ворона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55976" y="2276872"/>
            <a:ext cx="3036099" cy="2867546"/>
            <a:chOff x="4644008" y="2204864"/>
            <a:chExt cx="3036099" cy="2867546"/>
          </a:xfrm>
        </p:grpSpPr>
        <p:pic>
          <p:nvPicPr>
            <p:cNvPr id="40968" name="Picture 8" descr="http://pixelbrush.ru/uploads/posts/2013-09/1379669885_0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2204864"/>
              <a:ext cx="2602260" cy="2550215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364088" y="4149080"/>
              <a:ext cx="23160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корова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92871" y="1700808"/>
            <a:ext cx="2251129" cy="2867546"/>
            <a:chOff x="6892871" y="1700808"/>
            <a:chExt cx="2251129" cy="2867546"/>
          </a:xfrm>
        </p:grpSpPr>
        <p:pic>
          <p:nvPicPr>
            <p:cNvPr id="40970" name="Picture 10" descr="http://img-fotki.yandex.ru/get/4429/27302857.21/0_70ea8_d8f9d68c_X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83760" y="1700808"/>
              <a:ext cx="2160240" cy="216024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6892871" y="3645024"/>
              <a:ext cx="22511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ворота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65407/data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49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Цели урока: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5840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Познакомились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44824"/>
            <a:ext cx="8712968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</a:rPr>
              <a:t> Со звуками [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2800" b="1" dirty="0" smtClean="0">
                <a:latin typeface="Bookman Old Style" pitchFamily="18" charset="0"/>
              </a:rPr>
              <a:t>] и [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]</a:t>
            </a:r>
            <a:r>
              <a:rPr lang="ru-RU" sz="2800" b="1" dirty="0" smtClean="0">
                <a:latin typeface="Bookman Old Style" pitchFamily="18" charset="0"/>
              </a:rPr>
              <a:t> и буквами  В </a:t>
            </a:r>
            <a:r>
              <a:rPr lang="ru-RU" sz="2800" b="1" dirty="0" err="1" smtClean="0">
                <a:latin typeface="Bookman Old Style" pitchFamily="18" charset="0"/>
              </a:rPr>
              <a:t>в</a:t>
            </a:r>
            <a:r>
              <a:rPr lang="ru-RU" sz="2800" b="1" dirty="0" smtClean="0">
                <a:latin typeface="Bookman Old Style" pitchFamily="18" charset="0"/>
              </a:rPr>
              <a:t>.</a:t>
            </a:r>
          </a:p>
          <a:p>
            <a:pPr algn="ctr"/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627" y="2492896"/>
            <a:ext cx="4251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Научились: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84984"/>
            <a:ext cx="864096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Отличать  звук и  букву, составлять звуковые схемы, читать  слова  с  буквами В </a:t>
            </a:r>
            <a:r>
              <a:rPr lang="ru-RU" sz="2800" b="1" dirty="0" err="1" smtClean="0"/>
              <a:t>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149080"/>
            <a:ext cx="4198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Развивали: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941168"/>
            <a:ext cx="4680520" cy="1412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Речь, память, внимание  и фонематический  слух.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49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Цели урока: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703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Познакомимся: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8172400" cy="79208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Arial Black" pitchFamily="34" charset="0"/>
              </a:rPr>
              <a:t>Со  звуками </a:t>
            </a:r>
            <a:r>
              <a:rPr lang="ru-RU" sz="4000" b="1" dirty="0" smtClean="0">
                <a:latin typeface="Arial Black" pitchFamily="34" charset="0"/>
              </a:rPr>
              <a:t>[в]   [</a:t>
            </a:r>
            <a:r>
              <a:rPr lang="ru-RU" sz="4000" b="1" dirty="0" err="1" smtClean="0">
                <a:latin typeface="Arial Black" pitchFamily="34" charset="0"/>
              </a:rPr>
              <a:t>в</a:t>
            </a:r>
            <a:r>
              <a:rPr lang="ru-RU" sz="4000" b="1" baseline="30000" dirty="0" smtClean="0">
                <a:latin typeface="Arial Black" pitchFamily="34" charset="0"/>
              </a:rPr>
              <a:t>,</a:t>
            </a:r>
            <a:r>
              <a:rPr lang="ru-RU" sz="4000" b="1" dirty="0" smtClean="0">
                <a:latin typeface="Arial Black" pitchFamily="34" charset="0"/>
              </a:rPr>
              <a:t>] </a:t>
            </a:r>
            <a:r>
              <a:rPr lang="ru-RU" sz="2800" b="1" dirty="0" smtClean="0">
                <a:latin typeface="Arial Black" pitchFamily="34" charset="0"/>
              </a:rPr>
              <a:t>и </a:t>
            </a:r>
            <a:r>
              <a:rPr lang="ru-RU" sz="2800" dirty="0" smtClean="0">
                <a:latin typeface="Arial Black" pitchFamily="34" charset="0"/>
              </a:rPr>
              <a:t>буквами  </a:t>
            </a:r>
            <a:r>
              <a:rPr lang="ru-RU" sz="2800" b="1" dirty="0" smtClean="0">
                <a:latin typeface="Arial Black" pitchFamily="34" charset="0"/>
              </a:rPr>
              <a:t>В в.</a:t>
            </a:r>
          </a:p>
          <a:p>
            <a:pPr algn="ctr"/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80928"/>
            <a:ext cx="3889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Научимся: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645024"/>
            <a:ext cx="9144000" cy="10801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Отличать  звук и  букву, составлять звуковые схемы, читать  слова  с  буквами </a:t>
            </a:r>
            <a:r>
              <a:rPr lang="ru-RU" sz="2800" b="1" dirty="0" smtClean="0">
                <a:latin typeface="Arial Black" pitchFamily="34" charset="0"/>
              </a:rPr>
              <a:t>В </a:t>
            </a:r>
            <a:r>
              <a:rPr lang="ru-RU" sz="2800" b="1" dirty="0" err="1" smtClean="0">
                <a:latin typeface="Arial Black" pitchFamily="34" charset="0"/>
              </a:rPr>
              <a:t>в</a:t>
            </a:r>
            <a:r>
              <a:rPr lang="ru-RU" sz="2800" b="1" dirty="0" smtClean="0">
                <a:latin typeface="Arial Black" pitchFamily="34" charset="0"/>
              </a:rPr>
              <a:t>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53136"/>
            <a:ext cx="6659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Будем  развивать: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7232"/>
            <a:ext cx="8964488" cy="10801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Монологическую речь, память, внимание  и фонематический  слух.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79512" y="2204864"/>
          <a:ext cx="8712969" cy="1584176"/>
        </p:xfrm>
        <a:graphic>
          <a:graphicData uri="http://schemas.openxmlformats.org/drawingml/2006/table">
            <a:tbl>
              <a:tblPr/>
              <a:tblGrid>
                <a:gridCol w="415144"/>
                <a:gridCol w="415143"/>
                <a:gridCol w="379848"/>
                <a:gridCol w="484053"/>
                <a:gridCol w="379848"/>
                <a:gridCol w="415144"/>
                <a:gridCol w="415143"/>
                <a:gridCol w="415144"/>
                <a:gridCol w="415143"/>
                <a:gridCol w="415144"/>
                <a:gridCol w="413462"/>
                <a:gridCol w="415143"/>
                <a:gridCol w="415144"/>
                <a:gridCol w="415143"/>
                <a:gridCol w="415144"/>
                <a:gridCol w="415143"/>
                <a:gridCol w="415144"/>
                <a:gridCol w="413462"/>
                <a:gridCol w="415143"/>
                <a:gridCol w="415144"/>
                <a:gridCol w="41514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 rot="5400000" flipV="1">
            <a:off x="2087724" y="2384884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 flipV="1">
            <a:off x="6228184" y="3212976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 flipV="1">
            <a:off x="4968044" y="3176972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132856"/>
            <a:ext cx="56297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852936"/>
            <a:ext cx="47481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689220" cy="746448"/>
          </a:xfrm>
          <a:prstGeom prst="rect">
            <a:avLst/>
          </a:prstGeom>
          <a:noFill/>
        </p:spPr>
      </p:pic>
      <p:pic>
        <p:nvPicPr>
          <p:cNvPr id="14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6610282" y="3509315"/>
            <a:ext cx="660886" cy="534740"/>
          </a:xfrm>
          <a:prstGeom prst="rect">
            <a:avLst/>
          </a:prstGeom>
          <a:noFill/>
        </p:spPr>
      </p:pic>
      <p:pic>
        <p:nvPicPr>
          <p:cNvPr id="15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5242131" y="3509315"/>
            <a:ext cx="660886" cy="534740"/>
          </a:xfrm>
          <a:prstGeom prst="rect">
            <a:avLst/>
          </a:prstGeom>
          <a:noFill/>
        </p:spPr>
      </p:pic>
      <p:sp>
        <p:nvSpPr>
          <p:cNvPr id="20" name="Прямоугольный треугольник 19"/>
          <p:cNvSpPr/>
          <p:nvPr/>
        </p:nvSpPr>
        <p:spPr>
          <a:xfrm rot="5400000" flipV="1">
            <a:off x="5400092" y="3176972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2852936"/>
            <a:ext cx="45397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5674177" y="3509314"/>
            <a:ext cx="660886" cy="53474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9752/23869276.125/0_a808e_c5a5c44e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29250"/>
            <a:ext cx="1266825" cy="14287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148064" y="2852936"/>
            <a:ext cx="52770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 flipV="1">
            <a:off x="2915816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132856"/>
            <a:ext cx="72008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689220" cy="746448"/>
          </a:xfrm>
          <a:prstGeom prst="rect">
            <a:avLst/>
          </a:prstGeom>
          <a:noFill/>
        </p:spPr>
      </p:pic>
      <p:sp>
        <p:nvSpPr>
          <p:cNvPr id="23" name="Прямоугольный треугольник 22"/>
          <p:cNvSpPr/>
          <p:nvPr/>
        </p:nvSpPr>
        <p:spPr>
          <a:xfrm rot="5400000" flipV="1">
            <a:off x="3347864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2132856"/>
            <a:ext cx="72008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689220" cy="74644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-828600" y="2348880"/>
            <a:ext cx="50045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 flipV="1">
            <a:off x="4572000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h1.hqtexture.com/83/8273/1394445254-snowflakes_2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901684"/>
            <a:ext cx="1111304" cy="122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115616" y="260648"/>
            <a:ext cx="705678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" pitchFamily="18" charset="0"/>
              </a:rPr>
              <a:t>По   воротам   ты   ударь –</a:t>
            </a:r>
            <a:br>
              <a:rPr lang="ru-RU" sz="3600" b="1" dirty="0" smtClean="0">
                <a:latin typeface="Century" pitchFamily="18" charset="0"/>
              </a:rPr>
            </a:br>
            <a:r>
              <a:rPr lang="ru-RU" sz="3600" b="1" dirty="0" smtClean="0">
                <a:latin typeface="Century" pitchFamily="18" charset="0"/>
              </a:rPr>
              <a:t>Не   пропустит    мяч ...</a:t>
            </a:r>
            <a:endParaRPr lang="ru-RU" sz="3600" b="1" dirty="0">
              <a:latin typeface="Century" pitchFamily="18" charset="0"/>
            </a:endParaRPr>
          </a:p>
        </p:txBody>
      </p:sp>
      <p:pic>
        <p:nvPicPr>
          <p:cNvPr id="20484" name="Picture 4" descr="http://retroclipartz.com/wp-content/uploads/symbiostock_rf_content/6122-stock-image-by-retroclipar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045632" cy="37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1403648" y="5445224"/>
            <a:ext cx="6624736" cy="1152128"/>
            <a:chOff x="1475656" y="5445224"/>
            <a:chExt cx="6624736" cy="11521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75656" y="5445224"/>
              <a:ext cx="1224136" cy="11521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2699792" y="5445224"/>
              <a:ext cx="2088232" cy="1152128"/>
              <a:chOff x="5796136" y="4941168"/>
              <a:chExt cx="2088232" cy="1008112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5796136" y="4941168"/>
                <a:ext cx="2088232" cy="100811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28"/>
              <p:cNvSpPr/>
              <p:nvPr/>
            </p:nvSpPr>
            <p:spPr>
              <a:xfrm rot="10800000">
                <a:off x="5796136" y="4941168"/>
                <a:ext cx="2088232" cy="1008112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788024" y="5445224"/>
              <a:ext cx="2088232" cy="1152128"/>
              <a:chOff x="5796136" y="4941168"/>
              <a:chExt cx="2088232" cy="1008112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5796136" y="4941168"/>
                <a:ext cx="2088232" cy="100811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ый треугольник 31"/>
              <p:cNvSpPr/>
              <p:nvPr/>
            </p:nvSpPr>
            <p:spPr>
              <a:xfrm rot="10800000">
                <a:off x="5796136" y="4941168"/>
                <a:ext cx="2088232" cy="1008112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876256" y="5445224"/>
              <a:ext cx="1224136" cy="115212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 rot="16200000">
            <a:off x="3815916" y="5957900"/>
            <a:ext cx="1728192" cy="72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813384" y="6043600"/>
            <a:ext cx="1628800" cy="0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5917840" y="5971592"/>
            <a:ext cx="1772816" cy="0"/>
          </a:xfrm>
          <a:prstGeom prst="line">
            <a:avLst/>
          </a:prstGeom>
          <a:ln w="762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8465586">
            <a:off x="5684292" y="4921215"/>
            <a:ext cx="595417" cy="2027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http://storage.ruelsoft.org/storage/file/get/14386837852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1969">
            <a:off x="297833" y="3375677"/>
            <a:ext cx="1144291" cy="255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>
            <a:off x="2699792" y="908720"/>
            <a:ext cx="2376264" cy="4608512"/>
          </a:xfrm>
          <a:prstGeom prst="rect">
            <a:avLst/>
          </a:prstGeom>
          <a:noFill/>
        </p:spPr>
      </p:pic>
      <p:pic>
        <p:nvPicPr>
          <p:cNvPr id="1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 flipH="1">
            <a:off x="4932040" y="908720"/>
            <a:ext cx="2448272" cy="4608512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171400"/>
            <a:ext cx="4176464" cy="2619672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445224"/>
            <a:ext cx="2420116" cy="1641799"/>
          </a:xfrm>
          <a:prstGeom prst="rect">
            <a:avLst/>
          </a:prstGeom>
          <a:noFill/>
        </p:spPr>
      </p:pic>
      <p:pic>
        <p:nvPicPr>
          <p:cNvPr id="27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79712" y="5445224"/>
            <a:ext cx="2448272" cy="164179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2780928"/>
            <a:ext cx="8874545" cy="15696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images.forwallpaper.com/files/thumbs/preview/70/703200__sports-wallpaper-waterfall-soccer-sport-wallpaper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1259632" y="5157192"/>
            <a:ext cx="4248472" cy="1008112"/>
            <a:chOff x="1331640" y="5373216"/>
            <a:chExt cx="4248472" cy="100811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331640" y="5373216"/>
              <a:ext cx="2088232" cy="1008112"/>
              <a:chOff x="5796136" y="4941168"/>
              <a:chExt cx="2088232" cy="100811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5796136" y="4941168"/>
                <a:ext cx="2088232" cy="100811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0800000">
                <a:off x="5796136" y="4941168"/>
                <a:ext cx="2088232" cy="1008112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91880" y="5373216"/>
              <a:ext cx="2088232" cy="1008112"/>
              <a:chOff x="5220072" y="5157192"/>
              <a:chExt cx="2088232" cy="100811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5220072" y="5157192"/>
                <a:ext cx="2088232" cy="100811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800000">
                <a:off x="5220072" y="5157192"/>
                <a:ext cx="2088232" cy="1008112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1" name="Скругленный прямоугольник 20"/>
          <p:cNvSpPr/>
          <p:nvPr/>
        </p:nvSpPr>
        <p:spPr>
          <a:xfrm>
            <a:off x="467544" y="0"/>
            <a:ext cx="8064896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" pitchFamily="18" charset="0"/>
              </a:rPr>
              <a:t>Что  кричат   болельщики  вратарю, когда  в  ворота  летит  мяч?</a:t>
            </a:r>
            <a:endParaRPr lang="ru-RU" sz="3200" b="1" dirty="0">
              <a:latin typeface="Century" pitchFamily="18" charset="0"/>
            </a:endParaRPr>
          </a:p>
        </p:txBody>
      </p:sp>
      <p:pic>
        <p:nvPicPr>
          <p:cNvPr id="18436" name="Picture 4" descr="http://s013.radikal.ru/i323/1011/44/53180f1128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3131840" cy="547260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2425452" y="5647556"/>
            <a:ext cx="18448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8465586">
            <a:off x="4248697" y="4561175"/>
            <a:ext cx="595417" cy="2027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 descr="http://storage.ruelsoft.org/storage/file/get/14386837852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60"/>
          <a:stretch>
            <a:fillRect/>
          </a:stretch>
        </p:blipFill>
        <p:spPr bwMode="auto">
          <a:xfrm rot="10800000">
            <a:off x="3563888" y="5777880"/>
            <a:ext cx="114429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15816" y="1196752"/>
            <a:ext cx="4032448" cy="3888432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>
            <a:off x="2195736" y="5213919"/>
            <a:ext cx="2475165" cy="1644081"/>
          </a:xfrm>
          <a:prstGeom prst="rect">
            <a:avLst/>
          </a:prstGeom>
          <a:noFill/>
        </p:spPr>
      </p:pic>
      <p:pic>
        <p:nvPicPr>
          <p:cNvPr id="26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 flipH="1">
            <a:off x="5364088" y="5213919"/>
            <a:ext cx="2304256" cy="1644081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-387424"/>
            <a:ext cx="4176464" cy="261967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34732" y="2967335"/>
            <a:ext cx="8874545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mages.forwallpaper.com/files/thumbs/preview/12/120316__blirk-net-christmas-snow-flak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79512" y="2204864"/>
          <a:ext cx="8712969" cy="1584176"/>
        </p:xfrm>
        <a:graphic>
          <a:graphicData uri="http://schemas.openxmlformats.org/drawingml/2006/table">
            <a:tbl>
              <a:tblPr/>
              <a:tblGrid>
                <a:gridCol w="415144"/>
                <a:gridCol w="415143"/>
                <a:gridCol w="379848"/>
                <a:gridCol w="484053"/>
                <a:gridCol w="379848"/>
                <a:gridCol w="415144"/>
                <a:gridCol w="415143"/>
                <a:gridCol w="415144"/>
                <a:gridCol w="415143"/>
                <a:gridCol w="415144"/>
                <a:gridCol w="413462"/>
                <a:gridCol w="415143"/>
                <a:gridCol w="415144"/>
                <a:gridCol w="415143"/>
                <a:gridCol w="415144"/>
                <a:gridCol w="415143"/>
                <a:gridCol w="415144"/>
                <a:gridCol w="413462"/>
                <a:gridCol w="415143"/>
                <a:gridCol w="415144"/>
                <a:gridCol w="41514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 rot="5400000" flipV="1">
            <a:off x="2087724" y="2384884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 flipV="1">
            <a:off x="6228184" y="3212976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 flipV="1">
            <a:off x="4968044" y="3176972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132856"/>
            <a:ext cx="56297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852936"/>
            <a:ext cx="47481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689220" cy="746448"/>
          </a:xfrm>
          <a:prstGeom prst="rect">
            <a:avLst/>
          </a:prstGeom>
          <a:noFill/>
        </p:spPr>
      </p:pic>
      <p:pic>
        <p:nvPicPr>
          <p:cNvPr id="14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6610282" y="3509315"/>
            <a:ext cx="660886" cy="534740"/>
          </a:xfrm>
          <a:prstGeom prst="rect">
            <a:avLst/>
          </a:prstGeom>
          <a:noFill/>
        </p:spPr>
      </p:pic>
      <p:pic>
        <p:nvPicPr>
          <p:cNvPr id="15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5242131" y="3509315"/>
            <a:ext cx="660886" cy="534740"/>
          </a:xfrm>
          <a:prstGeom prst="rect">
            <a:avLst/>
          </a:prstGeom>
          <a:noFill/>
        </p:spPr>
      </p:pic>
      <p:sp>
        <p:nvSpPr>
          <p:cNvPr id="20" name="Прямоугольный треугольник 19"/>
          <p:cNvSpPr/>
          <p:nvPr/>
        </p:nvSpPr>
        <p:spPr>
          <a:xfrm rot="5400000" flipV="1">
            <a:off x="5400092" y="3176972"/>
            <a:ext cx="792088" cy="432048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2852936"/>
            <a:ext cx="45397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5674177" y="3509314"/>
            <a:ext cx="660886" cy="53474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9752/23869276.125/0_a808e_c5a5c44e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29250"/>
            <a:ext cx="1266825" cy="14287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148064" y="2852936"/>
            <a:ext cx="52770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 flipV="1">
            <a:off x="2915816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132856"/>
            <a:ext cx="72008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689220" cy="746448"/>
          </a:xfrm>
          <a:prstGeom prst="rect">
            <a:avLst/>
          </a:prstGeom>
          <a:noFill/>
        </p:spPr>
      </p:pic>
      <p:sp>
        <p:nvSpPr>
          <p:cNvPr id="23" name="Прямоугольный треугольник 22"/>
          <p:cNvSpPr/>
          <p:nvPr/>
        </p:nvSpPr>
        <p:spPr>
          <a:xfrm rot="5400000" flipV="1">
            <a:off x="3347864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2132856"/>
            <a:ext cx="72008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689220" cy="746448"/>
          </a:xfrm>
          <a:prstGeom prst="rect">
            <a:avLst/>
          </a:prstGeom>
          <a:noFill/>
        </p:spPr>
      </p:pic>
      <p:sp>
        <p:nvSpPr>
          <p:cNvPr id="29" name="Прямоугольный треугольник 28"/>
          <p:cNvSpPr/>
          <p:nvPr/>
        </p:nvSpPr>
        <p:spPr>
          <a:xfrm rot="5400000" flipV="1">
            <a:off x="4572000" y="2420888"/>
            <a:ext cx="792088" cy="360040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h1.hqtexture.com/83/8273/1394445254-snowflakes_2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916832"/>
            <a:ext cx="1111304" cy="122819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-828600" y="2204864"/>
            <a:ext cx="50045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" name="Picture 2" descr="http://www.sevbanket.ru/images/kol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689220" cy="7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8 L 0.61041 -0.003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1142</TotalTime>
  <Words>191</Words>
  <Application>Microsoft Office PowerPoint</Application>
  <PresentationFormat>Экран (4:3)</PresentationFormat>
  <Paragraphs>69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Sergey</cp:lastModifiedBy>
  <cp:revision>120</cp:revision>
  <dcterms:created xsi:type="dcterms:W3CDTF">2015-10-07T13:44:13Z</dcterms:created>
  <dcterms:modified xsi:type="dcterms:W3CDTF">2020-04-09T14:18:31Z</dcterms:modified>
</cp:coreProperties>
</file>