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8" r:id="rId4"/>
    <p:sldId id="272" r:id="rId5"/>
    <p:sldId id="271" r:id="rId6"/>
    <p:sldId id="270" r:id="rId7"/>
    <p:sldId id="268" r:id="rId8"/>
    <p:sldId id="269" r:id="rId9"/>
    <p:sldId id="26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8" r:id="rId22"/>
    <p:sldId id="284" r:id="rId23"/>
    <p:sldId id="285" r:id="rId24"/>
    <p:sldId id="286" r:id="rId25"/>
    <p:sldId id="287" r:id="rId26"/>
    <p:sldId id="290" r:id="rId27"/>
    <p:sldId id="291" r:id="rId28"/>
    <p:sldId id="298" r:id="rId29"/>
    <p:sldId id="299" r:id="rId30"/>
    <p:sldId id="306" r:id="rId31"/>
    <p:sldId id="292" r:id="rId32"/>
    <p:sldId id="293" r:id="rId33"/>
    <p:sldId id="294" r:id="rId34"/>
    <p:sldId id="295" r:id="rId35"/>
    <p:sldId id="296" r:id="rId36"/>
    <p:sldId id="297" r:id="rId37"/>
    <p:sldId id="300" r:id="rId38"/>
    <p:sldId id="301" r:id="rId39"/>
    <p:sldId id="302" r:id="rId40"/>
    <p:sldId id="303" r:id="rId41"/>
    <p:sldId id="304" r:id="rId42"/>
    <p:sldId id="305" r:id="rId43"/>
    <p:sldId id="307" r:id="rId44"/>
    <p:sldId id="264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295400"/>
            <a:ext cx="5334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487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A966-92BD-4B70-A6D6-F017E550BA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44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662AD-FF3C-463C-B996-67FABE836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91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19750" y="76200"/>
            <a:ext cx="184785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39115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3552C-A5BD-41AB-AEF4-15DA61893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73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57B8B-7540-494C-A970-BCCD347C70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65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7DD9-29ED-4E7D-93D5-7B230F7C0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39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33528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1400" y="1447800"/>
            <a:ext cx="33528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D20B6-7A09-48E1-AEE5-3718473D9E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9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EE91B-EAAF-497C-95C2-4AA9435F45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36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FEE34-897E-4737-A558-2BF6C19174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07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85D85-8723-4CA9-8EA3-8EEB3E264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0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63E9E-5EFD-4A2F-AF9B-DDFAFED0DB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14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3FFFA-0AEE-4A56-BA32-5DAFE24CF0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80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447800"/>
            <a:ext cx="6858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A620A47-0FD8-4F9E-B210-04E8758EC4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286000"/>
            <a:ext cx="59436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4800" b="1" cap="all" dirty="0" smtClean="0">
                <a:ln w="11430"/>
                <a:gradFill>
                  <a:gsLst>
                    <a:gs pos="0">
                      <a:srgbClr val="C17529">
                        <a:tint val="90000"/>
                        <a:satMod val="120000"/>
                      </a:srgbClr>
                    </a:gs>
                    <a:gs pos="25000">
                      <a:srgbClr val="C17529">
                        <a:tint val="93000"/>
                        <a:satMod val="120000"/>
                      </a:srgbClr>
                    </a:gs>
                    <a:gs pos="50000">
                      <a:srgbClr val="C17529">
                        <a:shade val="89000"/>
                        <a:satMod val="110000"/>
                      </a:srgbClr>
                    </a:gs>
                    <a:gs pos="75000">
                      <a:srgbClr val="C17529">
                        <a:tint val="93000"/>
                        <a:satMod val="120000"/>
                      </a:srgbClr>
                    </a:gs>
                    <a:gs pos="100000">
                      <a:srgbClr val="C1752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br>
              <a:rPr lang="ru-RU" sz="4800" b="1" cap="all" dirty="0" smtClean="0">
                <a:ln w="11430"/>
                <a:gradFill>
                  <a:gsLst>
                    <a:gs pos="0">
                      <a:srgbClr val="C17529">
                        <a:tint val="90000"/>
                        <a:satMod val="120000"/>
                      </a:srgbClr>
                    </a:gs>
                    <a:gs pos="25000">
                      <a:srgbClr val="C17529">
                        <a:tint val="93000"/>
                        <a:satMod val="120000"/>
                      </a:srgbClr>
                    </a:gs>
                    <a:gs pos="50000">
                      <a:srgbClr val="C17529">
                        <a:shade val="89000"/>
                        <a:satMod val="110000"/>
                      </a:srgbClr>
                    </a:gs>
                    <a:gs pos="75000">
                      <a:srgbClr val="C17529">
                        <a:tint val="93000"/>
                        <a:satMod val="120000"/>
                      </a:srgbClr>
                    </a:gs>
                    <a:gs pos="100000">
                      <a:srgbClr val="C1752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endParaRPr lang="ru-RU" altLang="ru-RU" sz="48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35138" y="47244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SzPct val="15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Bookman Old Style" panose="02050604050505020204" pitchFamily="18" charset="0"/>
              </a:rPr>
              <a:t>Подготовила:</a:t>
            </a:r>
            <a:endParaRPr lang="en-US" altLang="ru-RU" sz="140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r" eaLnBrk="1" hangingPunct="1"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Bookman Old Style" panose="02050604050505020204" pitchFamily="18" charset="0"/>
              </a:rPr>
              <a:t>Тамаразова Ю.Н.</a:t>
            </a:r>
          </a:p>
          <a:p>
            <a:pPr algn="r" eaLnBrk="1" hangingPunct="1"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Bookman Old Style" panose="02050604050505020204" pitchFamily="18" charset="0"/>
              </a:rPr>
              <a:t>учитель – дефектолог</a:t>
            </a:r>
          </a:p>
          <a:p>
            <a:pPr algn="r" eaLnBrk="1" hangingPunct="1"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Bookman Old Style" panose="02050604050505020204" pitchFamily="18" charset="0"/>
              </a:rPr>
              <a:t>МАЛОУ «Детский сад «Ручеёк»</a:t>
            </a:r>
          </a:p>
        </p:txBody>
      </p:sp>
      <p:pic>
        <p:nvPicPr>
          <p:cNvPr id="3076" name="Picture 5" descr="705781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063"/>
            <a:ext cx="76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0488" y="7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Идет с бархана на бархан</a:t>
            </a:r>
            <a:b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Двугорбый желтый великан.</a:t>
            </a:r>
            <a:b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Нести поклажу – тяжкий труд</a:t>
            </a:r>
            <a:b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пустыне может лишь 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животные жарких стран\верблю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76529"/>
            <a:ext cx="7139881" cy="5354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217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352425" y="297180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одногорбый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животные жарких стран\1463382353_camelus-fer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218779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228600" y="3201988"/>
            <a:ext cx="144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двугорбый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животные жарких стран\2013122018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76246"/>
            <a:ext cx="6375179" cy="4784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0400" y="279154"/>
            <a:ext cx="3048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Африке толстяк живёт,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огромный рот,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зной весь день сидит в воде,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Думает лишь о еде,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Травку тоннами жуёт.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Ненасытный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животные жарких стран\File0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22" y="190840"/>
            <a:ext cx="4440634" cy="2960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животные жарких стран\DSC051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970" y="190840"/>
            <a:ext cx="4128106" cy="3085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животные жарких стран\9560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6" y="3625384"/>
            <a:ext cx="4604404" cy="297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животные жарких стран\maxresdefaul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101" y="3590865"/>
            <a:ext cx="4002071" cy="3001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15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лужайке целый час 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Бегает игриво 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Полосатенький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матрас 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хвостиком и гривой.</a:t>
            </a:r>
          </a:p>
        </p:txBody>
      </p:sp>
      <p:pic>
        <p:nvPicPr>
          <p:cNvPr id="3" name="Содержимое 3" descr="зебра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296" y="1295400"/>
            <a:ext cx="8458200" cy="5361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животные жарких стран\45200070-Zebra-on-grassland-in-Africa-National-park-of-Kenya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562329" cy="436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52400"/>
            <a:ext cx="7772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Длинноногий, горделивый,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Важный и неторопливый.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Шею длинную он носит,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листву, как травку "косит".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ответит, будет прав-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дядюшка …</a:t>
            </a:r>
          </a:p>
        </p:txBody>
      </p:sp>
      <p:pic>
        <p:nvPicPr>
          <p:cNvPr id="3" name="Picture 2" descr="C:\Users\User\Desktop\животные жарких стран\жираф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2057400"/>
            <a:ext cx="6339987" cy="4622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животные жарких стран\zhiraf-na-vodopoe_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64696" cy="3915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животные жарких стран\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642431"/>
            <a:ext cx="5455940" cy="3071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4064000"/>
            <a:ext cx="15668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152400"/>
            <a:ext cx="36576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огромней всех на суше.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большие уши.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чудесным шлангом–носом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Может с пальм срывать кокосы.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Издаёт он трубный глас.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ним встречались вы не раз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цирке или зоопарке.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живёт он в странах жарких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на острове Цейлон.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Угадали? Это ...</a:t>
            </a:r>
          </a:p>
        </p:txBody>
      </p:sp>
      <p:pic>
        <p:nvPicPr>
          <p:cNvPr id="3" name="Picture 2" descr="C:\Users\User\Desktop\животные жарких стран\photo_slona_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090502"/>
            <a:ext cx="5607496" cy="3585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животные жарких стран\photo_slona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373338" cy="4362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533400"/>
            <a:ext cx="1366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Цель: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057400" y="14478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SzPct val="15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ru-RU" altLang="ru-RU" sz="1800" b="1">
                <a:solidFill>
                  <a:srgbClr val="0070C0"/>
                </a:solidFill>
              </a:rPr>
              <a:t>Формировать представления о животных жарких стран, их внешнем виде, частях тела, повадках, поведении, образе жизни и их способности приспосабливаться к условиям среды обитания.</a:t>
            </a:r>
          </a:p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ru-RU" altLang="ru-RU" sz="1800" b="1">
                <a:solidFill>
                  <a:srgbClr val="0070C0"/>
                </a:solidFill>
              </a:rPr>
              <a:t>Активизировать словарь по теме: жираф, слон, крокодил, бегемот, лев, тигр, носорог, обезьяна, зебра; жаркий знойный опасный, толстый неповоротливый; лежать, плыть, нападать, прыгать…</a:t>
            </a:r>
          </a:p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ru-RU" altLang="ru-RU" sz="1800" b="1">
                <a:solidFill>
                  <a:srgbClr val="0070C0"/>
                </a:solidFill>
              </a:rPr>
              <a:t>Познакомить с названиями детенышей животных жарких стран.</a:t>
            </a:r>
          </a:p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ru-RU" altLang="ru-RU" sz="1800" b="1">
                <a:solidFill>
                  <a:srgbClr val="0070C0"/>
                </a:solidFill>
              </a:rPr>
              <a:t>Упражнять в использовании глаголов, обозначающих способы передвижения животных.</a:t>
            </a:r>
          </a:p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ru-RU" altLang="ru-RU" sz="1800" b="1">
                <a:solidFill>
                  <a:srgbClr val="0070C0"/>
                </a:solidFill>
              </a:rPr>
              <a:t>Воспитывать познавательный интерес к новому материалу.</a:t>
            </a:r>
          </a:p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ru-RU" altLang="ru-RU" sz="1800" b="1">
                <a:solidFill>
                  <a:srgbClr val="0070C0"/>
                </a:solidFill>
              </a:rPr>
              <a:t>Развивать зрительное и слуховое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животные жарких стран\1_ee6a310ed41c3c1cf62184c963aaa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143000" y="1524000"/>
            <a:ext cx="632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Заброшена </a:t>
            </a:r>
            <a:r>
              <a:rPr lang="ru-RU" altLang="ru-RU" sz="2400" b="1">
                <a:solidFill>
                  <a:srgbClr val="002060"/>
                </a:solidFill>
                <a:latin typeface="Trebuchet MS" panose="020B0603020202020204" pitchFamily="34" charset="0"/>
              </a:rPr>
              <a:t>Австралия</a:t>
            </a: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 почти на край земли,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Поэтому Австралию не так давно нашли.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Чтоб вновь не потеряли на век или на сутки,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Все жители Австралии с собою носят сумки.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Большие или маленькие, авоськи или сетки.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Ведь важно, чтобы маленькие не потерялись детки.</a:t>
            </a:r>
            <a:endParaRPr lang="ru-RU" altLang="ru-RU" sz="2400">
              <a:solidFill>
                <a:srgbClr val="002060"/>
              </a:solidFill>
            </a:endParaRPr>
          </a:p>
        </p:txBody>
      </p:sp>
      <p:pic>
        <p:nvPicPr>
          <p:cNvPr id="23555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152400"/>
            <a:ext cx="36576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Безобиден, травояден,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Нет полос на шкуре, пятен.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Сумка есть и длинный хвост,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 к тому немалый рост.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подвижен, быстроног,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Целый день скакать бы мог.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Австралийскую жару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 рыжий…</a:t>
            </a:r>
          </a:p>
        </p:txBody>
      </p:sp>
      <p:pic>
        <p:nvPicPr>
          <p:cNvPr id="3" name="Picture 2" descr="C:\Users\User\Desktop\животные жарких стран\kenguru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39388"/>
            <a:ext cx="5591950" cy="419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животные жарких стран\1458995947_povedenie-mini-kengu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743570" cy="5063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животные жарких стран\kenguru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3097907" cy="2069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0400" y="76200"/>
            <a:ext cx="3124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сумчатый медведь.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Заходите посмотреть.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Их в природе очень мало,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Называется…</a:t>
            </a:r>
            <a:endParaRPr lang="ru-RU" dirty="0"/>
          </a:p>
        </p:txBody>
      </p:sp>
      <p:pic>
        <p:nvPicPr>
          <p:cNvPr id="4" name="Picture 2" descr="C:\Users\User\Desktop\животные жарких стран\photo_koaly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76529"/>
            <a:ext cx="7391400" cy="528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животные жарких стран\photo_koaly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52528" cy="3160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животные жарких стран\photo_koaly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776418" cy="2124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животные жарких стран\1419841523_chto-edyat-koa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985698" cy="280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152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Есть в Австралии зверек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 ли утка, толь хорек.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Нос утиный, шерсть хорька,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Дети, как зовут зверька?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ответит на вопрос?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Знаем, знаем….</a:t>
            </a:r>
            <a:endParaRPr lang="ru-RU" dirty="0"/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912822"/>
            <a:ext cx="82677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477000" cy="3643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ÐÐ°ÑÑÐ¸Ð½ÐºÐ¸ Ð¿Ð¾ Ð·Ð°Ð¿ÑÐ¾ÑÑ ÑÑÐºÐ¾Ð½Ð¾Ñ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629275" cy="361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9875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828800" y="533400"/>
            <a:ext cx="5940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материках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побывали,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все загадки разгадали,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пора передохнуть,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потом обратно в путь!</a:t>
            </a:r>
          </a:p>
        </p:txBody>
      </p:sp>
      <p:pic>
        <p:nvPicPr>
          <p:cNvPr id="3072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2828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животные жарких стран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3622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232025" y="1600200"/>
            <a:ext cx="5270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Знакомьтесь, я путешественник Ваня,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Никогда не лежу на диване.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Просто некогда мне там лежать,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Просторы Вселенной пора покорять.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Брожу я везде, хожу я повсюду,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И даже туда забреду, где безлюдно.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И пусть комары, крокодилы, цунами,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Они не страшны мне!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Ведь знаешь, с собой я беру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Любопытство и знания,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Сноровку, смекалку, а также старание,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Мне все пригодится, чтоб исследовать мир,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Хочешь со мной?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Тогда выходи!..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15684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743200" y="2133600"/>
            <a:ext cx="3876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Отдохнули? Поиграли?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нового узнали.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давай проверим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запомнить вы успели!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838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животные жарких стран\slide_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животные жарких стран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животные жарких стран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животные жарких стран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животные жарких стран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животные жарких стран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животные жарких стран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животные жарких стран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животные жарких стран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762000" y="1524000"/>
            <a:ext cx="769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Руки ставим перед грудью,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Разводить их резко будем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С поворотом — раз-два-три.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Не бездельничай, смотри!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(Руки перед грудью, рывки руками)</a:t>
            </a:r>
            <a:endParaRPr lang="ru-RU" altLang="ru-RU" sz="16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Приседаем - раз-два-раз,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Ножки разомнём сейчас.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Сели-встали, сели-встали.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(Приседания)</a:t>
            </a:r>
            <a:endParaRPr lang="ru-RU" altLang="ru-RU" sz="16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И немножечко устали.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На ходьбу мы перейдём,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Сядем и передохнём.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(Присели)</a:t>
            </a:r>
            <a:endParaRPr lang="ru-RU" altLang="ru-RU" sz="16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Мы активно отдыхаем —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То встаём, то приседаем —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Раз-два-три-четыре-пять,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Вот как надо отдыхать.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(Приседания)</a:t>
            </a:r>
            <a:endParaRPr lang="ru-RU" altLang="ru-RU" sz="16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Головой теперь покрутим —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Лучше мозг работать будет.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(Вращения головой)</a:t>
            </a:r>
            <a:endParaRPr lang="ru-RU" altLang="ru-RU" sz="1800" i="1">
              <a:solidFill>
                <a:srgbClr val="002060"/>
              </a:solidFill>
            </a:endParaRPr>
          </a:p>
        </p:txBody>
      </p:sp>
      <p:pic>
        <p:nvPicPr>
          <p:cNvPr id="6147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166528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животные жарких стран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животные жарких стран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животные жарких стран\slide_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78276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752600" y="1447800"/>
            <a:ext cx="56292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вот путешествие наше окончено,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расставаться с вами не хочется.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Знанья свои вы храните всецело,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голове, ведь они так бесценны.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читай, изучай и трудись,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никогда, никогда не ленись!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altLang="ru-RU" sz="1800"/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altLang="ru-RU" sz="1800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268538" y="3962400"/>
            <a:ext cx="51133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СЛЕДУЮЩЕГО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ПУТЕШЕСТВИЯ,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МОЙ ДРУГ!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rot="20158752">
            <a:off x="541338" y="3038475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СПАСИБО, ДО СКОРЫХ ВСТРЕЧ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914400" y="1600200"/>
            <a:ext cx="7543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Вертим туловищем бодро —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Это тоже славный отдых.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(Вращения туловищем)</a:t>
            </a:r>
            <a:endParaRPr lang="ru-RU" altLang="ru-RU" sz="16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Мы готовы для похода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Мы готовы для похода.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Поднимаем выше ноги.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(Ходьба на месте)</a:t>
            </a:r>
            <a:endParaRPr lang="ru-RU" altLang="ru-RU" sz="1600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Птицы учатся летать,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Плавно крыльями махать.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Полетели, полетели,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Опустились, посидели.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(Руки прямые перед грудью, затем рывком </a:t>
            </a: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</a:rPr>
              <a:t>разводятся в стороны)</a:t>
            </a:r>
            <a:endParaRPr lang="ru-RU" altLang="ru-RU" sz="1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Наклоняемся вперёд,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Прогибаемся назад.</a:t>
            </a:r>
            <a:endParaRPr lang="ru-RU" altLang="ru-RU" sz="16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</a:rPr>
              <a:t>Кто носочки достаёт? </a:t>
            </a:r>
            <a:r>
              <a:rPr lang="ru-RU" altLang="ru-RU" sz="1800" i="1">
                <a:solidFill>
                  <a:srgbClr val="002060"/>
                </a:solidFill>
                <a:latin typeface="Times New Roman" panose="02020603050405020304" pitchFamily="18" charset="0"/>
              </a:rPr>
              <a:t>(Наклоны вперёд-назад)</a:t>
            </a:r>
            <a:endParaRPr lang="ru-RU" altLang="ru-RU" sz="1600" i="1">
              <a:solidFill>
                <a:srgbClr val="002060"/>
              </a:solidFill>
            </a:endParaRPr>
          </a:p>
        </p:txBody>
      </p:sp>
      <p:pic>
        <p:nvPicPr>
          <p:cNvPr id="7171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1217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животные жарких стран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5875"/>
            <a:ext cx="9067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152400"/>
            <a:ext cx="3200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Помощник, глобус раскрути,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Что за страна ждёт нас впереди?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2362200" y="20574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Что за </a:t>
            </a:r>
            <a:r>
              <a:rPr lang="ru-RU" altLang="ru-RU" sz="2400" b="1">
                <a:solidFill>
                  <a:srgbClr val="002060"/>
                </a:solidFill>
                <a:latin typeface="Trebuchet MS" panose="020B0603020202020204" pitchFamily="34" charset="0"/>
              </a:rPr>
              <a:t>Африка</a:t>
            </a: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-страна,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Где лишь лето и весна,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Где кругом стоит жара –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Все узнать о ней пора.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Что за звери там живут,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Что за птицы там поют,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Сплошь загадками полна,</a:t>
            </a:r>
            <a:r>
              <a:rPr lang="ru-RU" altLang="ru-RU" sz="2400">
                <a:solidFill>
                  <a:srgbClr val="002060"/>
                </a:solidFill>
              </a:rPr>
              <a:t/>
            </a:r>
            <a:br>
              <a:rPr lang="ru-RU" altLang="ru-RU" sz="2400">
                <a:solidFill>
                  <a:srgbClr val="002060"/>
                </a:solidFill>
              </a:rPr>
            </a:br>
            <a:r>
              <a:rPr lang="ru-RU" altLang="ru-RU" sz="2400">
                <a:solidFill>
                  <a:srgbClr val="002060"/>
                </a:solidFill>
                <a:latin typeface="Trebuchet MS" panose="020B0603020202020204" pitchFamily="34" charset="0"/>
              </a:rPr>
              <a:t>Что за Африка-страна?</a:t>
            </a:r>
            <a:endParaRPr lang="ru-RU" altLang="ru-RU" sz="2400">
              <a:solidFill>
                <a:srgbClr val="002060"/>
              </a:solidFill>
            </a:endParaRPr>
          </a:p>
        </p:txBody>
      </p:sp>
      <p:pic>
        <p:nvPicPr>
          <p:cNvPr id="921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19081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475"/>
            <a:ext cx="1603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217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15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Появился с пышной гривой </a:t>
            </a:r>
          </a:p>
          <a:p>
            <a:pPr algn="ctr"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из-за зелени ветвей. </a:t>
            </a:r>
          </a:p>
          <a:p>
            <a:pPr algn="ctr"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Хищник гордый и красивый. </a:t>
            </a:r>
          </a:p>
          <a:p>
            <a:pPr algn="ctr"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в саванне «царь зверей»…</a:t>
            </a:r>
          </a:p>
        </p:txBody>
      </p:sp>
      <p:pic>
        <p:nvPicPr>
          <p:cNvPr id="4" name="Picture 2" descr="C:\Users\User\Desktop\животные жарких стран\ле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352729"/>
            <a:ext cx="7048500" cy="528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5" descr="ÐÐ°ÑÑÐ¸Ð½ÐºÐ¸ Ð¿Ð¾ Ð·Ð°Ð¿ÑÐ¾ÑÑ Ð¿ÑÑÐµÑÐµÑÑÐ²ÐµÐ½Ð½Ð¸Ðº ÐºÐ°ÑÑÐ¸Ð½ÐºÐ°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217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животные жарких стран\op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8387"/>
            <a:ext cx="5207496" cy="367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животные жарких стран\84886004_0_56fb4_521bbaa3_XL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16396"/>
            <a:ext cx="3731305" cy="2786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животные жарких стран\lioness_cub_care_grass_72223_300x1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57232"/>
            <a:ext cx="4321220" cy="270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животные жарких стран\lions-68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168" y="3124200"/>
            <a:ext cx="4201937" cy="338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603</Words>
  <Application>Microsoft Office PowerPoint</Application>
  <PresentationFormat>Экран (4:3)</PresentationFormat>
  <Paragraphs>107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Bookman Old Style</vt:lpstr>
      <vt:lpstr>Times New Roman</vt:lpstr>
      <vt:lpstr>Trebuchet MS</vt:lpstr>
      <vt:lpstr>Оформление по умолчанию</vt:lpstr>
      <vt:lpstr>ЖИВОТНЫЕ ЖАРКИХ СТРАН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ДО СКОРЫХ ВСТРЕЧ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ostro</dc:creator>
  <cp:lastModifiedBy>Ручеёк</cp:lastModifiedBy>
  <cp:revision>25</cp:revision>
  <cp:lastPrinted>1601-01-01T00:00:00Z</cp:lastPrinted>
  <dcterms:created xsi:type="dcterms:W3CDTF">1601-01-01T00:00:00Z</dcterms:created>
  <dcterms:modified xsi:type="dcterms:W3CDTF">2020-05-18T07:24:48Z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