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5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77" r:id="rId12"/>
    <p:sldId id="266" r:id="rId13"/>
    <p:sldId id="267" r:id="rId14"/>
    <p:sldId id="268" r:id="rId15"/>
    <p:sldId id="269" r:id="rId16"/>
    <p:sldId id="278" r:id="rId17"/>
    <p:sldId id="273" r:id="rId18"/>
    <p:sldId id="281" r:id="rId19"/>
    <p:sldId id="283" r:id="rId20"/>
    <p:sldId id="279" r:id="rId21"/>
    <p:sldId id="280" r:id="rId2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9" autoAdjust="0"/>
    <p:restoredTop sz="94660"/>
  </p:normalViewPr>
  <p:slideViewPr>
    <p:cSldViewPr>
      <p:cViewPr varScale="1">
        <p:scale>
          <a:sx n="122" d="100"/>
          <a:sy n="122" d="100"/>
        </p:scale>
        <p:origin x="1320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5768D-FE04-4E49-ACC6-3258786BCF9A}" type="datetimeFigureOut">
              <a:rPr lang="ru-RU"/>
              <a:pPr>
                <a:defRPr/>
              </a:pPr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DACFD-B4F3-40AA-8994-5EF9BAFB68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8910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AE16B-1F8E-40EC-801A-C44893A8A165}" type="datetimeFigureOut">
              <a:rPr lang="ru-RU"/>
              <a:pPr>
                <a:defRPr/>
              </a:pPr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032D7-2C69-4CEF-B972-9A198F96EC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6478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C1234-B922-4929-ACC4-58D14C625EDD}" type="datetimeFigureOut">
              <a:rPr lang="ru-RU"/>
              <a:pPr>
                <a:defRPr/>
              </a:pPr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AC433-AD10-45E5-9C97-2CFF8FC5A9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338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5D1D5-986B-4A48-A072-F3376D4B385E}" type="datetimeFigureOut">
              <a:rPr lang="ru-RU"/>
              <a:pPr>
                <a:defRPr/>
              </a:pPr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1CA95-BBF6-4C4E-8662-704432B75A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497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50AED-7D6B-4120-883E-8610161DAE3A}" type="datetimeFigureOut">
              <a:rPr lang="ru-RU"/>
              <a:pPr>
                <a:defRPr/>
              </a:pPr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28AD5-60CC-41D1-83F0-26275289F9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2016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A339D-4F91-4192-A1B2-D7CC44C4360B}" type="datetimeFigureOut">
              <a:rPr lang="ru-RU"/>
              <a:pPr>
                <a:defRPr/>
              </a:pPr>
              <a:t>21.04.2020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024BF-3DF5-44A2-B703-F1452A1B01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2598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BB4F7-DB0F-452D-933A-D2C2E68D2D62}" type="datetimeFigureOut">
              <a:rPr lang="ru-RU"/>
              <a:pPr>
                <a:defRPr/>
              </a:pPr>
              <a:t>21.04.2020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B1BA3-1E1B-47B1-B5DB-C90F691099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11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A8F9F-2319-438C-9F1F-3B05AD3A6875}" type="datetimeFigureOut">
              <a:rPr lang="ru-RU"/>
              <a:pPr>
                <a:defRPr/>
              </a:pPr>
              <a:t>21.04.2020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3F65C-FDE9-4F41-929A-0F5C5AC427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1965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4F255-C544-4D62-8F78-4CD04636EF7C}" type="datetimeFigureOut">
              <a:rPr lang="ru-RU"/>
              <a:pPr>
                <a:defRPr/>
              </a:pPr>
              <a:t>21.04.2020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F4D1E-CCD2-405E-A13F-EB95A5C212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6169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FD4E6-701A-4E96-AAB2-F21A24625C37}" type="datetimeFigureOut">
              <a:rPr lang="ru-RU"/>
              <a:pPr>
                <a:defRPr/>
              </a:pPr>
              <a:t>21.04.2020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F3EA9-B81F-4911-BD3A-87E31AA8DD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3869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47734-FA7F-4D18-AB0C-FAA3DEC3D137}" type="datetimeFigureOut">
              <a:rPr lang="ru-RU"/>
              <a:pPr>
                <a:defRPr/>
              </a:pPr>
              <a:t>21.04.2020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24D3E-26BB-4045-8C74-443038AD09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811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3B3A37-62BD-4BF0-93B6-C77A9E9E5182}" type="datetimeFigureOut">
              <a:rPr lang="ru-RU"/>
              <a:pPr>
                <a:defRPr/>
              </a:pPr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9B561FD-EFA6-46BA-A33E-B1DBA06280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emf"/><Relationship Id="rId5" Type="http://schemas.openxmlformats.org/officeDocument/2006/relationships/image" Target="../media/image36.png"/><Relationship Id="rId4" Type="http://schemas.openxmlformats.org/officeDocument/2006/relationships/image" Target="../media/image3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3"/>
          <p:cNvSpPr>
            <a:spLocks noChangeArrowheads="1"/>
          </p:cNvSpPr>
          <p:nvPr/>
        </p:nvSpPr>
        <p:spPr bwMode="auto">
          <a:xfrm>
            <a:off x="357188" y="571500"/>
            <a:ext cx="8607425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984807"/>
                </a:solidFill>
                <a:latin typeface="Bookman Old Style" panose="02050604050505020204" pitchFamily="18" charset="0"/>
              </a:rPr>
              <a:t>Занимаемся дома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984807"/>
                </a:solidFill>
                <a:latin typeface="Bookman Old Style" panose="02050604050505020204" pitchFamily="18" charset="0"/>
              </a:rPr>
              <a:t>Тренажер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984807"/>
                </a:solidFill>
                <a:latin typeface="Bookman Old Style" panose="02050604050505020204" pitchFamily="18" charset="0"/>
              </a:rPr>
              <a:t>по развитию зрительной перцептивной готовности  (восприятия) </a:t>
            </a:r>
            <a:endParaRPr lang="ru-RU" altLang="ru-RU" sz="1800" i="1">
              <a:solidFill>
                <a:srgbClr val="984807"/>
              </a:solidFill>
              <a:latin typeface="Bookman Old Style" panose="020506040505050202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984807"/>
                </a:solidFill>
                <a:latin typeface="Bookman Old Style" panose="02050604050505020204" pitchFamily="18" charset="0"/>
              </a:rPr>
              <a:t>к обучению грамоте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984807"/>
                </a:solidFill>
                <a:latin typeface="Bookman Old Style" panose="02050604050505020204" pitchFamily="18" charset="0"/>
              </a:rPr>
              <a:t>Цель: </a:t>
            </a:r>
          </a:p>
          <a:p>
            <a:pPr algn="just" eaLnBrk="1" hangingPunct="1">
              <a:spcBef>
                <a:spcPct val="0"/>
              </a:spcBef>
              <a:buFontTx/>
              <a:buChar char="•"/>
            </a:pPr>
            <a:r>
              <a:rPr lang="ru-RU" altLang="ru-RU" sz="200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умения держать в поле зрения зрительный стимул во время выполнения заданий;</a:t>
            </a:r>
            <a:endParaRPr lang="ru-RU" altLang="ru-RU" sz="1000">
              <a:latin typeface="Bookman Old Style" panose="02050604050505020204" pitchFamily="18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2000">
                <a:latin typeface="Bookman Old Style" panose="02050604050505020204" pitchFamily="18" charset="0"/>
              </a:rPr>
              <a:t>развитие зрительно-моторной координации;</a:t>
            </a:r>
            <a:endParaRPr lang="ru-RU" altLang="ru-RU" sz="1000">
              <a:latin typeface="Bookman Old Style" panose="02050604050505020204" pitchFamily="18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2000">
                <a:latin typeface="Bookman Old Style" panose="02050604050505020204" pitchFamily="18" charset="0"/>
              </a:rPr>
              <a:t>совершенствование зрительно-пространственного восприятия.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000" b="1" i="1">
                <a:latin typeface="Bookman Old Style" panose="02050604050505020204" pitchFamily="18" charset="0"/>
                <a:cs typeface="Times New Roman" panose="02020603050405020304" pitchFamily="18" charset="0"/>
              </a:rPr>
              <a:t>Рекомендации: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000">
                <a:latin typeface="Bookman Old Style" panose="02050604050505020204" pitchFamily="18" charset="0"/>
                <a:cs typeface="Times New Roman" panose="02020603050405020304" pitchFamily="18" charset="0"/>
              </a:rPr>
              <a:t>Заниматься в режиме презентации.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000">
                <a:latin typeface="Bookman Old Style" panose="02050604050505020204" pitchFamily="18" charset="0"/>
                <a:cs typeface="Times New Roman" panose="02020603050405020304" pitchFamily="18" charset="0"/>
              </a:rPr>
              <a:t>Для закрепления материала распечатать слайды № 4,7,20, и выполнять задания следуя инструкции.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ru-RU" altLang="ru-RU" sz="200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ru-RU" altLang="ru-RU" sz="2800">
              <a:latin typeface="Bookman Old Style" panose="020506040505050202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i="1">
              <a:solidFill>
                <a:srgbClr val="984807"/>
              </a:solidFill>
              <a:latin typeface="Bookman Old Style" panose="020506040505050202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984807"/>
                </a:solidFill>
                <a:latin typeface="Bookman Old Style" panose="02050604050505020204" pitchFamily="18" charset="0"/>
              </a:rPr>
              <a:t> </a:t>
            </a:r>
            <a:endParaRPr lang="ru-RU" altLang="ru-RU" sz="1800">
              <a:solidFill>
                <a:srgbClr val="984807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051" name="Рисунок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4643438"/>
            <a:ext cx="230505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38131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cs typeface="+mn-cs"/>
              </a:rPr>
              <a:t>Чтение стилизованных букв</a:t>
            </a:r>
          </a:p>
        </p:txBody>
      </p:sp>
      <p:pic>
        <p:nvPicPr>
          <p:cNvPr id="11267" name="Рисунок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716463"/>
            <a:ext cx="2016125" cy="214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" t="13251" r="6927" b="6950"/>
          <a:stretch>
            <a:fillRect/>
          </a:stretch>
        </p:blipFill>
        <p:spPr bwMode="auto">
          <a:xfrm>
            <a:off x="3965575" y="620713"/>
            <a:ext cx="48545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29368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cs typeface="+mn-cs"/>
              </a:rPr>
              <a:t>Покатаемся на горке </a:t>
            </a:r>
          </a:p>
        </p:txBody>
      </p:sp>
      <p:pic>
        <p:nvPicPr>
          <p:cNvPr id="12291" name="Рисунок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716463"/>
            <a:ext cx="2016125" cy="214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65175"/>
            <a:ext cx="8788400" cy="449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1"/>
          <p:cNvSpPr txBox="1">
            <a:spLocks noChangeArrowheads="1"/>
          </p:cNvSpPr>
          <p:nvPr/>
        </p:nvSpPr>
        <p:spPr bwMode="auto">
          <a:xfrm rot="4419569">
            <a:off x="2811462" y="2520951"/>
            <a:ext cx="9302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800" b="1"/>
              <a:t>фо</a:t>
            </a:r>
          </a:p>
        </p:txBody>
      </p:sp>
      <p:sp>
        <p:nvSpPr>
          <p:cNvPr id="12294" name="TextBox 6"/>
          <p:cNvSpPr txBox="1">
            <a:spLocks noChangeArrowheads="1"/>
          </p:cNvSpPr>
          <p:nvPr/>
        </p:nvSpPr>
        <p:spPr bwMode="auto">
          <a:xfrm rot="3404974">
            <a:off x="2615406" y="1654970"/>
            <a:ext cx="9302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800" b="1"/>
              <a:t>фо</a:t>
            </a:r>
          </a:p>
        </p:txBody>
      </p:sp>
      <p:sp>
        <p:nvSpPr>
          <p:cNvPr id="12295" name="TextBox 7"/>
          <p:cNvSpPr txBox="1">
            <a:spLocks noChangeArrowheads="1"/>
          </p:cNvSpPr>
          <p:nvPr/>
        </p:nvSpPr>
        <p:spPr bwMode="auto">
          <a:xfrm>
            <a:off x="1774825" y="1071563"/>
            <a:ext cx="9302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800" b="1"/>
              <a:t>фо</a:t>
            </a:r>
          </a:p>
        </p:txBody>
      </p:sp>
      <p:sp>
        <p:nvSpPr>
          <p:cNvPr id="12296" name="TextBox 8"/>
          <p:cNvSpPr txBox="1">
            <a:spLocks noChangeArrowheads="1"/>
          </p:cNvSpPr>
          <p:nvPr/>
        </p:nvSpPr>
        <p:spPr bwMode="auto">
          <a:xfrm rot="-3876659">
            <a:off x="4131469" y="1737519"/>
            <a:ext cx="8842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800" b="1"/>
              <a:t>фу</a:t>
            </a:r>
          </a:p>
        </p:txBody>
      </p:sp>
      <p:sp>
        <p:nvSpPr>
          <p:cNvPr id="12297" name="TextBox 9"/>
          <p:cNvSpPr txBox="1">
            <a:spLocks noChangeArrowheads="1"/>
          </p:cNvSpPr>
          <p:nvPr/>
        </p:nvSpPr>
        <p:spPr bwMode="auto">
          <a:xfrm rot="-3831455">
            <a:off x="946150" y="1611313"/>
            <a:ext cx="9048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800" b="1"/>
              <a:t>фа</a:t>
            </a:r>
          </a:p>
        </p:txBody>
      </p:sp>
      <p:sp>
        <p:nvSpPr>
          <p:cNvPr id="12298" name="TextBox 10"/>
          <p:cNvSpPr txBox="1">
            <a:spLocks noChangeArrowheads="1"/>
          </p:cNvSpPr>
          <p:nvPr/>
        </p:nvSpPr>
        <p:spPr bwMode="auto">
          <a:xfrm rot="-4815842">
            <a:off x="688181" y="2493170"/>
            <a:ext cx="9048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800" b="1"/>
              <a:t>фа</a:t>
            </a:r>
          </a:p>
        </p:txBody>
      </p:sp>
      <p:sp>
        <p:nvSpPr>
          <p:cNvPr id="12299" name="TextBox 11"/>
          <p:cNvSpPr txBox="1">
            <a:spLocks noChangeArrowheads="1"/>
          </p:cNvSpPr>
          <p:nvPr/>
        </p:nvSpPr>
        <p:spPr bwMode="auto">
          <a:xfrm rot="-2535897">
            <a:off x="268288" y="3176588"/>
            <a:ext cx="9048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800" b="1"/>
              <a:t>фа</a:t>
            </a:r>
          </a:p>
        </p:txBody>
      </p:sp>
      <p:sp>
        <p:nvSpPr>
          <p:cNvPr id="12300" name="TextBox 12"/>
          <p:cNvSpPr txBox="1">
            <a:spLocks noChangeArrowheads="1"/>
          </p:cNvSpPr>
          <p:nvPr/>
        </p:nvSpPr>
        <p:spPr bwMode="auto">
          <a:xfrm rot="3451927">
            <a:off x="5772944" y="1708944"/>
            <a:ext cx="9683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400" b="1"/>
              <a:t>фы</a:t>
            </a:r>
          </a:p>
        </p:txBody>
      </p:sp>
      <p:sp>
        <p:nvSpPr>
          <p:cNvPr id="12301" name="TextBox 13"/>
          <p:cNvSpPr txBox="1">
            <a:spLocks noChangeArrowheads="1"/>
          </p:cNvSpPr>
          <p:nvPr/>
        </p:nvSpPr>
        <p:spPr bwMode="auto">
          <a:xfrm>
            <a:off x="4932363" y="1085850"/>
            <a:ext cx="10366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800" b="1"/>
              <a:t>фы</a:t>
            </a:r>
          </a:p>
        </p:txBody>
      </p:sp>
      <p:sp>
        <p:nvSpPr>
          <p:cNvPr id="12302" name="TextBox 14"/>
          <p:cNvSpPr txBox="1">
            <a:spLocks noChangeArrowheads="1"/>
          </p:cNvSpPr>
          <p:nvPr/>
        </p:nvSpPr>
        <p:spPr bwMode="auto">
          <a:xfrm rot="-4873901">
            <a:off x="3821113" y="2570162"/>
            <a:ext cx="8842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800" b="1"/>
              <a:t>фу</a:t>
            </a:r>
          </a:p>
        </p:txBody>
      </p:sp>
      <p:sp>
        <p:nvSpPr>
          <p:cNvPr id="12303" name="TextBox 15"/>
          <p:cNvSpPr txBox="1">
            <a:spLocks noChangeArrowheads="1"/>
          </p:cNvSpPr>
          <p:nvPr/>
        </p:nvSpPr>
        <p:spPr bwMode="auto">
          <a:xfrm rot="-2824486">
            <a:off x="3689351" y="3303587"/>
            <a:ext cx="768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000" b="1"/>
              <a:t>фу</a:t>
            </a:r>
          </a:p>
        </p:txBody>
      </p:sp>
      <p:sp>
        <p:nvSpPr>
          <p:cNvPr id="12304" name="TextBox 16"/>
          <p:cNvSpPr txBox="1">
            <a:spLocks noChangeArrowheads="1"/>
          </p:cNvSpPr>
          <p:nvPr/>
        </p:nvSpPr>
        <p:spPr bwMode="auto">
          <a:xfrm rot="3426792">
            <a:off x="3143251" y="3284537"/>
            <a:ext cx="768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000" b="1"/>
              <a:t>фу</a:t>
            </a:r>
          </a:p>
        </p:txBody>
      </p:sp>
      <p:sp>
        <p:nvSpPr>
          <p:cNvPr id="12305" name="TextBox 17"/>
          <p:cNvSpPr txBox="1">
            <a:spLocks noChangeArrowheads="1"/>
          </p:cNvSpPr>
          <p:nvPr/>
        </p:nvSpPr>
        <p:spPr bwMode="auto">
          <a:xfrm rot="4542724">
            <a:off x="6021388" y="2590800"/>
            <a:ext cx="9699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400" b="1"/>
              <a:t>фы</a:t>
            </a:r>
          </a:p>
        </p:txBody>
      </p:sp>
      <p:sp>
        <p:nvSpPr>
          <p:cNvPr id="12306" name="TextBox 18"/>
          <p:cNvSpPr txBox="1">
            <a:spLocks noChangeArrowheads="1"/>
          </p:cNvSpPr>
          <p:nvPr/>
        </p:nvSpPr>
        <p:spPr bwMode="auto">
          <a:xfrm rot="3041944">
            <a:off x="6423026" y="3227387"/>
            <a:ext cx="768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000" b="1"/>
              <a:t>фу</a:t>
            </a:r>
          </a:p>
        </p:txBody>
      </p:sp>
      <p:sp>
        <p:nvSpPr>
          <p:cNvPr id="12307" name="TextBox 19"/>
          <p:cNvSpPr txBox="1">
            <a:spLocks noChangeArrowheads="1"/>
          </p:cNvSpPr>
          <p:nvPr/>
        </p:nvSpPr>
        <p:spPr bwMode="auto">
          <a:xfrm>
            <a:off x="7067550" y="3213100"/>
            <a:ext cx="9302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800" b="1"/>
              <a:t>фо</a:t>
            </a:r>
          </a:p>
        </p:txBody>
      </p:sp>
      <p:sp>
        <p:nvSpPr>
          <p:cNvPr id="12308" name="TextBox 20"/>
          <p:cNvSpPr txBox="1">
            <a:spLocks noChangeArrowheads="1"/>
          </p:cNvSpPr>
          <p:nvPr/>
        </p:nvSpPr>
        <p:spPr bwMode="auto">
          <a:xfrm>
            <a:off x="7885113" y="3176588"/>
            <a:ext cx="10366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800" b="1"/>
              <a:t>фы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9"/>
          <p:cNvPicPr>
            <a:picLocks noChangeAspect="1"/>
          </p:cNvPicPr>
          <p:nvPr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26"/>
          <a:stretch>
            <a:fillRect/>
          </a:stretch>
        </p:blipFill>
        <p:spPr bwMode="auto">
          <a:xfrm>
            <a:off x="3114675" y="3606800"/>
            <a:ext cx="1701800" cy="250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EEBA6"/>
              </a:clrFrom>
              <a:clrTo>
                <a:srgbClr val="FEEBA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6"/>
          <a:stretch>
            <a:fillRect/>
          </a:stretch>
        </p:blipFill>
        <p:spPr bwMode="auto">
          <a:xfrm>
            <a:off x="3028950" y="1057275"/>
            <a:ext cx="2052638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8313" y="754063"/>
          <a:ext cx="8353425" cy="55546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4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4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4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77331"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91445" marR="91445"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91445" marR="91445"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91445" marR="91445" marT="45716" marB="4571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7331"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91445" marR="91445"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91445" marR="91445"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91445" marR="91445" marT="45716" marB="4571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3330" name="Рисунок 8"/>
          <p:cNvPicPr>
            <a:picLocks noChangeAspect="1"/>
          </p:cNvPicPr>
          <p:nvPr/>
        </p:nvPicPr>
        <p:blipFill>
          <a:blip r:embed="rId4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641"/>
          <a:stretch>
            <a:fillRect/>
          </a:stretch>
        </p:blipFill>
        <p:spPr bwMode="auto">
          <a:xfrm>
            <a:off x="584200" y="1247775"/>
            <a:ext cx="162560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Рисунок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1446213"/>
            <a:ext cx="192405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2" name="Рисунок 1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488" y="3857625"/>
            <a:ext cx="1901825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3" name="Рисунок 4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17451" r="49213" b="13251"/>
          <a:stretch>
            <a:fillRect/>
          </a:stretch>
        </p:blipFill>
        <p:spPr bwMode="auto">
          <a:xfrm>
            <a:off x="-2979738" y="4265613"/>
            <a:ext cx="188595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41338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cs typeface="+mn-cs"/>
              </a:rPr>
              <a:t>Чтение стилизованных слогов </a:t>
            </a:r>
          </a:p>
        </p:txBody>
      </p:sp>
      <p:sp>
        <p:nvSpPr>
          <p:cNvPr id="13335" name="TextBox 11"/>
          <p:cNvSpPr txBox="1">
            <a:spLocks noChangeArrowheads="1"/>
          </p:cNvSpPr>
          <p:nvPr/>
        </p:nvSpPr>
        <p:spPr bwMode="auto">
          <a:xfrm>
            <a:off x="2006600" y="1135063"/>
            <a:ext cx="12922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0" b="1">
                <a:latin typeface="Bookman Old Style" panose="02050604050505020204" pitchFamily="18" charset="0"/>
              </a:rPr>
              <a:t>А</a:t>
            </a:r>
          </a:p>
        </p:txBody>
      </p:sp>
      <p:sp>
        <p:nvSpPr>
          <p:cNvPr id="13336" name="TextBox 12"/>
          <p:cNvSpPr txBox="1">
            <a:spLocks noChangeArrowheads="1"/>
          </p:cNvSpPr>
          <p:nvPr/>
        </p:nvSpPr>
        <p:spPr bwMode="auto">
          <a:xfrm>
            <a:off x="4716463" y="1173163"/>
            <a:ext cx="141605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0" b="1">
                <a:latin typeface="Bookman Old Style" panose="02050604050505020204" pitchFamily="18" charset="0"/>
              </a:rPr>
              <a:t>О</a:t>
            </a:r>
          </a:p>
        </p:txBody>
      </p:sp>
      <p:sp>
        <p:nvSpPr>
          <p:cNvPr id="13337" name="TextBox 15"/>
          <p:cNvSpPr txBox="1">
            <a:spLocks noChangeArrowheads="1"/>
          </p:cNvSpPr>
          <p:nvPr/>
        </p:nvSpPr>
        <p:spPr bwMode="auto">
          <a:xfrm>
            <a:off x="7451725" y="1158875"/>
            <a:ext cx="144621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0" b="1">
                <a:latin typeface="Bookman Old Style" panose="02050604050505020204" pitchFamily="18" charset="0"/>
              </a:rPr>
              <a:t>И</a:t>
            </a:r>
          </a:p>
        </p:txBody>
      </p:sp>
      <p:sp>
        <p:nvSpPr>
          <p:cNvPr id="13338" name="TextBox 14"/>
          <p:cNvSpPr txBox="1">
            <a:spLocks noChangeArrowheads="1"/>
          </p:cNvSpPr>
          <p:nvPr/>
        </p:nvSpPr>
        <p:spPr bwMode="auto">
          <a:xfrm>
            <a:off x="4503738" y="3933825"/>
            <a:ext cx="16287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0" b="1">
                <a:latin typeface="Bookman Old Style" panose="02050604050505020204" pitchFamily="18" charset="0"/>
              </a:rPr>
              <a:t>ы</a:t>
            </a:r>
          </a:p>
        </p:txBody>
      </p:sp>
      <p:sp>
        <p:nvSpPr>
          <p:cNvPr id="13339" name="TextBox 13"/>
          <p:cNvSpPr txBox="1">
            <a:spLocks noChangeArrowheads="1"/>
          </p:cNvSpPr>
          <p:nvPr/>
        </p:nvSpPr>
        <p:spPr bwMode="auto">
          <a:xfrm>
            <a:off x="2079625" y="3925888"/>
            <a:ext cx="129222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0" b="1">
                <a:latin typeface="Bookman Old Style" panose="02050604050505020204" pitchFamily="18" charset="0"/>
              </a:rPr>
              <a:t>У</a:t>
            </a:r>
          </a:p>
        </p:txBody>
      </p:sp>
      <p:sp>
        <p:nvSpPr>
          <p:cNvPr id="13340" name="TextBox 16"/>
          <p:cNvSpPr txBox="1">
            <a:spLocks noChangeArrowheads="1"/>
          </p:cNvSpPr>
          <p:nvPr/>
        </p:nvSpPr>
        <p:spPr bwMode="auto">
          <a:xfrm>
            <a:off x="7821613" y="3941763"/>
            <a:ext cx="107632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0" b="1">
                <a:latin typeface="Bookman Old Style" panose="02050604050505020204" pitchFamily="18" charset="0"/>
              </a:rPr>
              <a:t>а</a:t>
            </a:r>
          </a:p>
        </p:txBody>
      </p:sp>
      <p:pic>
        <p:nvPicPr>
          <p:cNvPr id="13341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975" y="3573463"/>
            <a:ext cx="3240088" cy="308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2" name="Рисунок 21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3573463"/>
            <a:ext cx="24130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2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60998">
            <a:off x="5862638" y="1055688"/>
            <a:ext cx="2166937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363" y="1176338"/>
            <a:ext cx="1939925" cy="194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Рисунок 1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3783013"/>
            <a:ext cx="2022475" cy="221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Рисунок 4"/>
          <p:cNvPicPr>
            <a:picLocks noChangeAspect="1"/>
          </p:cNvPicPr>
          <p:nvPr/>
        </p:nvPicPr>
        <p:blipFill>
          <a:blip r:embed="rId5">
            <a:clrChange>
              <a:clrFrom>
                <a:srgbClr val="FCFBFE"/>
              </a:clrFrom>
              <a:clrTo>
                <a:srgbClr val="FCFB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0"/>
          <a:stretch>
            <a:fillRect/>
          </a:stretch>
        </p:blipFill>
        <p:spPr bwMode="auto">
          <a:xfrm>
            <a:off x="6157913" y="3724275"/>
            <a:ext cx="1700212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8313" y="754063"/>
          <a:ext cx="8353425" cy="55546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4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4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4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77331"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91445" marR="91445"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91445" marR="91445"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91445" marR="91445" marT="45716" marB="4571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7331"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91445" marR="91445"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91445" marR="91445" marT="45716" marB="45716"/>
                </a:tc>
                <a:tc>
                  <a:txBody>
                    <a:bodyPr/>
                    <a:lstStyle/>
                    <a:p>
                      <a:pPr algn="l"/>
                      <a:endParaRPr lang="ru-RU" sz="1800" dirty="0"/>
                    </a:p>
                  </a:txBody>
                  <a:tcPr marL="91445" marR="91445" marT="45716" marB="4571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0"/>
            <a:ext cx="41338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cs typeface="+mn-cs"/>
              </a:rPr>
              <a:t>Чтение стилизованных слогов </a:t>
            </a:r>
          </a:p>
        </p:txBody>
      </p:sp>
      <p:sp>
        <p:nvSpPr>
          <p:cNvPr id="14357" name="TextBox 14"/>
          <p:cNvSpPr txBox="1">
            <a:spLocks noChangeArrowheads="1"/>
          </p:cNvSpPr>
          <p:nvPr/>
        </p:nvSpPr>
        <p:spPr bwMode="auto">
          <a:xfrm>
            <a:off x="4503738" y="3919538"/>
            <a:ext cx="162877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0" b="1">
                <a:latin typeface="Bookman Old Style" panose="02050604050505020204" pitchFamily="18" charset="0"/>
              </a:rPr>
              <a:t>ы</a:t>
            </a:r>
          </a:p>
        </p:txBody>
      </p:sp>
      <p:sp>
        <p:nvSpPr>
          <p:cNvPr id="14358" name="TextBox 11"/>
          <p:cNvSpPr txBox="1">
            <a:spLocks noChangeArrowheads="1"/>
          </p:cNvSpPr>
          <p:nvPr/>
        </p:nvSpPr>
        <p:spPr bwMode="auto">
          <a:xfrm>
            <a:off x="1893888" y="1150938"/>
            <a:ext cx="12922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0" b="1">
                <a:latin typeface="Bookman Old Style" panose="02050604050505020204" pitchFamily="18" charset="0"/>
              </a:rPr>
              <a:t>А</a:t>
            </a:r>
          </a:p>
        </p:txBody>
      </p:sp>
      <p:sp>
        <p:nvSpPr>
          <p:cNvPr id="14359" name="TextBox 12"/>
          <p:cNvSpPr txBox="1">
            <a:spLocks noChangeArrowheads="1"/>
          </p:cNvSpPr>
          <p:nvPr/>
        </p:nvSpPr>
        <p:spPr bwMode="auto">
          <a:xfrm>
            <a:off x="4716463" y="1173163"/>
            <a:ext cx="141605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0" b="1">
                <a:latin typeface="Bookman Old Style" panose="02050604050505020204" pitchFamily="18" charset="0"/>
              </a:rPr>
              <a:t>О</a:t>
            </a:r>
          </a:p>
        </p:txBody>
      </p:sp>
      <p:sp>
        <p:nvSpPr>
          <p:cNvPr id="14360" name="TextBox 17"/>
          <p:cNvSpPr txBox="1">
            <a:spLocks noChangeArrowheads="1"/>
          </p:cNvSpPr>
          <p:nvPr/>
        </p:nvSpPr>
        <p:spPr bwMode="auto">
          <a:xfrm>
            <a:off x="7635875" y="3898900"/>
            <a:ext cx="1077913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0" b="1">
                <a:latin typeface="Bookman Old Style" panose="02050604050505020204" pitchFamily="18" charset="0"/>
              </a:rPr>
              <a:t>а</a:t>
            </a:r>
          </a:p>
        </p:txBody>
      </p:sp>
      <p:sp>
        <p:nvSpPr>
          <p:cNvPr id="14361" name="TextBox 13"/>
          <p:cNvSpPr txBox="1">
            <a:spLocks noChangeArrowheads="1"/>
          </p:cNvSpPr>
          <p:nvPr/>
        </p:nvSpPr>
        <p:spPr bwMode="auto">
          <a:xfrm>
            <a:off x="2051050" y="3941763"/>
            <a:ext cx="1135063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0" b="1">
                <a:latin typeface="Bookman Old Style" panose="02050604050505020204" pitchFamily="18" charset="0"/>
              </a:rPr>
              <a:t>У</a:t>
            </a:r>
          </a:p>
        </p:txBody>
      </p:sp>
      <p:sp>
        <p:nvSpPr>
          <p:cNvPr id="14362" name="TextBox 15"/>
          <p:cNvSpPr txBox="1">
            <a:spLocks noChangeArrowheads="1"/>
          </p:cNvSpPr>
          <p:nvPr/>
        </p:nvSpPr>
        <p:spPr bwMode="auto">
          <a:xfrm>
            <a:off x="7451725" y="1158875"/>
            <a:ext cx="144621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0" b="1">
                <a:latin typeface="Bookman Old Style" panose="02050604050505020204" pitchFamily="18" charset="0"/>
              </a:rPr>
              <a:t>И</a:t>
            </a:r>
          </a:p>
        </p:txBody>
      </p:sp>
      <p:pic>
        <p:nvPicPr>
          <p:cNvPr id="14363" name="Рисунок 1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15" t="9026" r="10152"/>
          <a:stretch>
            <a:fillRect/>
          </a:stretch>
        </p:blipFill>
        <p:spPr bwMode="auto">
          <a:xfrm rot="10800000">
            <a:off x="369888" y="1103313"/>
            <a:ext cx="1622425" cy="191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4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93938" y="1931988"/>
            <a:ext cx="15113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5" name="Рисунок 19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262378">
            <a:off x="3167857" y="3702844"/>
            <a:ext cx="2209800" cy="219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301625" y="949325"/>
            <a:ext cx="775493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7200" b="1">
                <a:latin typeface="Book Antiqua" panose="02040602050305030304" pitchFamily="18" charset="0"/>
              </a:rPr>
              <a:t>Ф_____________А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7200" b="1">
                <a:latin typeface="Book Antiqua" panose="02040602050305030304" pitchFamily="18" charset="0"/>
              </a:rPr>
              <a:t>Ф_____________О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7200" b="1">
                <a:latin typeface="Book Antiqua" panose="02040602050305030304" pitchFamily="18" charset="0"/>
              </a:rPr>
              <a:t>Ф_____________У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7200" b="1">
                <a:latin typeface="Book Antiqua" panose="02040602050305030304" pitchFamily="18" charset="0"/>
              </a:rPr>
              <a:t>Ф_____________И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latin typeface="Book Antiqua" panose="02040602050305030304" pitchFamily="18" charset="0"/>
            </a:endParaRPr>
          </a:p>
        </p:txBody>
      </p:sp>
      <p:pic>
        <p:nvPicPr>
          <p:cNvPr id="15363" name="Рисунок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5286375"/>
            <a:ext cx="1357312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99075" y="0"/>
            <a:ext cx="38449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cs typeface="+mn-cs"/>
              </a:rPr>
              <a:t>Прочитай «слоговые дорожки»</a:t>
            </a:r>
          </a:p>
        </p:txBody>
      </p:sp>
      <p:pic>
        <p:nvPicPr>
          <p:cNvPr id="15365" name="Picture 4" descr="D:\Картинки для детей\1112\Люди\ANIMA01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94932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4" descr="D:\Картинки для детей\1112\Люди\ANIMA01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425" y="2071688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4" descr="D:\Картинки для детей\1112\Люди\ANIMA01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314642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4" descr="D:\Картинки для детей\1112\Люди\ANIMA01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863" y="4281488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301625" y="949325"/>
            <a:ext cx="775493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7200" b="1">
                <a:latin typeface="Book Antiqua" panose="02040602050305030304" pitchFamily="18" charset="0"/>
              </a:rPr>
              <a:t>А_____________Ф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7200" b="1">
                <a:latin typeface="Book Antiqua" panose="02040602050305030304" pitchFamily="18" charset="0"/>
              </a:rPr>
              <a:t>О_____________Ф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7200" b="1">
                <a:latin typeface="Book Antiqua" panose="02040602050305030304" pitchFamily="18" charset="0"/>
              </a:rPr>
              <a:t>У_____________Ф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7200" b="1">
                <a:latin typeface="Book Antiqua" panose="02040602050305030304" pitchFamily="18" charset="0"/>
              </a:rPr>
              <a:t>И_____________Ф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latin typeface="Book Antiqua" panose="02040602050305030304" pitchFamily="18" charset="0"/>
            </a:endParaRPr>
          </a:p>
        </p:txBody>
      </p:sp>
      <p:pic>
        <p:nvPicPr>
          <p:cNvPr id="16387" name="Рисунок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5286375"/>
            <a:ext cx="1357312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99075" y="0"/>
            <a:ext cx="38449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cs typeface="+mn-cs"/>
              </a:rPr>
              <a:t>Прочитай «слоговые дорожки»</a:t>
            </a:r>
          </a:p>
        </p:txBody>
      </p:sp>
      <p:pic>
        <p:nvPicPr>
          <p:cNvPr id="16389" name="Picture 4" descr="D:\Картинки для детей\1112\Люди\ANIMA01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94932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4" descr="D:\Картинки для детей\1112\Люди\ANIMA01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425" y="2071688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4" descr="D:\Картинки для детей\1112\Люди\ANIMA01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314642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4" descr="D:\Картинки для детей\1112\Люди\ANIMA01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863" y="4281488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5286375"/>
            <a:ext cx="1357312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301625" y="708025"/>
            <a:ext cx="7862888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7200" b="1">
                <a:latin typeface="Book Antiqua" panose="02040602050305030304" pitchFamily="18" charset="0"/>
              </a:rPr>
              <a:t>О_____Ф______А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7200" b="1">
                <a:latin typeface="Book Antiqua" panose="02040602050305030304" pitchFamily="18" charset="0"/>
              </a:rPr>
              <a:t>О_____Ф______У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7200" b="1">
                <a:latin typeface="Book Antiqua" panose="02040602050305030304" pitchFamily="18" charset="0"/>
              </a:rPr>
              <a:t>А_____Ф______А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7200" b="1">
                <a:latin typeface="Book Antiqua" panose="02040602050305030304" pitchFamily="18" charset="0"/>
              </a:rPr>
              <a:t>У_____Ф______И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7200" b="1">
                <a:latin typeface="Book Antiqua" panose="02040602050305030304" pitchFamily="18" charset="0"/>
              </a:rPr>
              <a:t>И_____Ф______Ы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latin typeface="Book Antiqua" panose="020406020503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99075" y="0"/>
            <a:ext cx="38449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cs typeface="+mn-cs"/>
              </a:rPr>
              <a:t>Прочитай «слоговые дорожки»</a:t>
            </a:r>
          </a:p>
        </p:txBody>
      </p:sp>
      <p:pic>
        <p:nvPicPr>
          <p:cNvPr id="17413" name="Picture 4" descr="D:\Картинки для детей\1112\Люди\ANIMA01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70802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4" descr="D:\Картинки для детей\1112\Люди\ANIMA01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811338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4" descr="D:\Картинки для детей\1112\Люди\ANIMA01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738" y="292417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4" descr="D:\Картинки для детей\1112\Люди\ANIMA01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4008438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4" descr="D:\Картинки для детей\1112\Люди\ANIMA01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513397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343" flipH="1">
            <a:off x="3606006" y="257969"/>
            <a:ext cx="2309813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Рисунок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5286375"/>
            <a:ext cx="1357312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99075" y="0"/>
            <a:ext cx="38449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cs typeface="+mn-cs"/>
              </a:rPr>
              <a:t>Найди слово</a:t>
            </a:r>
          </a:p>
        </p:txBody>
      </p:sp>
      <p:sp>
        <p:nvSpPr>
          <p:cNvPr id="18437" name="Прямоугольник 5"/>
          <p:cNvSpPr>
            <a:spLocks noChangeArrowheads="1"/>
          </p:cNvSpPr>
          <p:nvPr/>
        </p:nvSpPr>
        <p:spPr bwMode="auto">
          <a:xfrm>
            <a:off x="3175" y="2441575"/>
            <a:ext cx="91440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>
                <a:latin typeface="Bookman Old Style" panose="02050604050505020204" pitchFamily="18" charset="0"/>
              </a:rPr>
              <a:t>НУН ЛОК ЛОМ ТОП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6000" b="1">
              <a:latin typeface="Bookman Old Style" panose="020506040505050202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>
                <a:latin typeface="Bookman Old Style" panose="02050604050505020204" pitchFamily="18" charset="0"/>
              </a:rPr>
              <a:t>ФОН НОС ФЕН ЛУК</a:t>
            </a:r>
            <a:endParaRPr lang="ru-RU" altLang="ru-RU" sz="600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5286375"/>
            <a:ext cx="1357312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99075" y="0"/>
            <a:ext cx="38449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cs typeface="+mn-cs"/>
              </a:rPr>
              <a:t>Узнай букву Ф.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cs typeface="+mn-cs"/>
              </a:rPr>
              <a:t>Раскрась гласные буквы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atin typeface="Bookman Old Style" pitchFamily="18" charset="0"/>
              <a:cs typeface="+mn-cs"/>
            </a:endParaRPr>
          </a:p>
        </p:txBody>
      </p:sp>
      <p:pic>
        <p:nvPicPr>
          <p:cNvPr id="19460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96975"/>
            <a:ext cx="7666037" cy="426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5286375"/>
            <a:ext cx="1357312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99075" y="0"/>
            <a:ext cx="3844925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cs typeface="+mn-cs"/>
              </a:rPr>
              <a:t>Слоговые цепочки по развитию навыков чтения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atin typeface="Bookman Old Style" pitchFamily="18" charset="0"/>
              <a:cs typeface="+mn-cs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9388" y="1298575"/>
          <a:ext cx="8785225" cy="39878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8785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445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Bookman Old Style" panose="02050604050505020204" pitchFamily="18" charset="0"/>
                        </a:rPr>
                        <a:t>а  </a:t>
                      </a:r>
                      <a:r>
                        <a:rPr lang="ru-RU" sz="2800" b="1" dirty="0" err="1" smtClean="0">
                          <a:effectLst/>
                          <a:latin typeface="Bookman Old Style" panose="02050604050505020204" pitchFamily="18" charset="0"/>
                        </a:rPr>
                        <a:t>а</a:t>
                      </a:r>
                      <a:r>
                        <a:rPr lang="ru-RU" sz="2800" b="1" dirty="0" smtClean="0">
                          <a:effectLst/>
                          <a:latin typeface="Bookman Old Style" panose="02050604050505020204" pitchFamily="18" charset="0"/>
                        </a:rPr>
                        <a:t>  фа  </a:t>
                      </a:r>
                      <a:r>
                        <a:rPr lang="ru-RU" sz="2800" b="1" dirty="0" err="1" smtClean="0">
                          <a:effectLst/>
                          <a:latin typeface="Bookman Old Style" panose="02050604050505020204" pitchFamily="18" charset="0"/>
                        </a:rPr>
                        <a:t>фа</a:t>
                      </a:r>
                      <a:r>
                        <a:rPr lang="ru-RU" sz="2800" b="1" dirty="0" smtClean="0">
                          <a:effectLst/>
                          <a:latin typeface="Bookman Old Style" panose="02050604050505020204" pitchFamily="18" charset="0"/>
                        </a:rPr>
                        <a:t>  о  </a:t>
                      </a:r>
                      <a:r>
                        <a:rPr lang="ru-RU" sz="2800" b="1" dirty="0" err="1" smtClean="0">
                          <a:effectLst/>
                          <a:latin typeface="Bookman Old Style" panose="02050604050505020204" pitchFamily="18" charset="0"/>
                        </a:rPr>
                        <a:t>о</a:t>
                      </a:r>
                      <a:r>
                        <a:rPr lang="ru-RU" sz="2800" b="1" dirty="0" smtClean="0">
                          <a:effectLst/>
                          <a:latin typeface="Bookman Old Style" panose="02050604050505020204" pitchFamily="18" charset="0"/>
                        </a:rPr>
                        <a:t>  до  </a:t>
                      </a:r>
                      <a:r>
                        <a:rPr lang="ru-RU" sz="2800" b="1" dirty="0" err="1" smtClean="0">
                          <a:effectLst/>
                          <a:latin typeface="Bookman Old Style" panose="02050604050505020204" pitchFamily="18" charset="0"/>
                        </a:rPr>
                        <a:t>до</a:t>
                      </a:r>
                      <a:r>
                        <a:rPr lang="ru-RU" sz="2800" b="1" dirty="0" smtClean="0">
                          <a:effectLst/>
                          <a:latin typeface="Bookman Old Style" panose="02050604050505020204" pitchFamily="18" charset="0"/>
                        </a:rPr>
                        <a:t>  и  </a:t>
                      </a:r>
                      <a:r>
                        <a:rPr lang="ru-RU" sz="2800" b="1" dirty="0" err="1" smtClean="0">
                          <a:effectLst/>
                          <a:latin typeface="Bookman Old Style" panose="02050604050505020204" pitchFamily="18" charset="0"/>
                        </a:rPr>
                        <a:t>и</a:t>
                      </a:r>
                      <a:r>
                        <a:rPr lang="ru-RU" sz="2800" b="1" dirty="0" smtClean="0">
                          <a:effectLst/>
                          <a:latin typeface="Bookman Old Style" panose="02050604050505020204" pitchFamily="18" charset="0"/>
                        </a:rPr>
                        <a:t>  фи  </a:t>
                      </a:r>
                      <a:r>
                        <a:rPr lang="ru-RU" sz="2800" b="1" dirty="0" err="1" smtClean="0">
                          <a:effectLst/>
                          <a:latin typeface="Bookman Old Style" panose="02050604050505020204" pitchFamily="18" charset="0"/>
                        </a:rPr>
                        <a:t>фи</a:t>
                      </a:r>
                      <a:r>
                        <a:rPr lang="ru-RU" sz="2800" b="1" dirty="0" smtClean="0">
                          <a:effectLst/>
                          <a:latin typeface="Bookman Old Style" panose="02050604050505020204" pitchFamily="18" charset="0"/>
                        </a:rPr>
                        <a:t>  у  </a:t>
                      </a:r>
                      <a:r>
                        <a:rPr lang="ru-RU" sz="2800" b="1" dirty="0" err="1" smtClean="0">
                          <a:effectLst/>
                          <a:latin typeface="Bookman Old Style" panose="02050604050505020204" pitchFamily="18" charset="0"/>
                        </a:rPr>
                        <a:t>у</a:t>
                      </a:r>
                      <a:r>
                        <a:rPr lang="ru-RU" sz="2800" b="1" dirty="0" smtClean="0">
                          <a:effectLst/>
                          <a:latin typeface="Bookman Old Style" panose="02050604050505020204" pitchFamily="18" charset="0"/>
                        </a:rPr>
                        <a:t>  </a:t>
                      </a:r>
                      <a:r>
                        <a:rPr lang="ru-RU" sz="2800" b="1" dirty="0" err="1" smtClean="0">
                          <a:effectLst/>
                          <a:latin typeface="Bookman Old Style" panose="02050604050505020204" pitchFamily="18" charset="0"/>
                        </a:rPr>
                        <a:t>пу</a:t>
                      </a:r>
                      <a:r>
                        <a:rPr lang="ru-RU" sz="2800" b="1" dirty="0" smtClean="0">
                          <a:effectLst/>
                          <a:latin typeface="Bookman Old Style" panose="02050604050505020204" pitchFamily="18" charset="0"/>
                        </a:rPr>
                        <a:t>  </a:t>
                      </a:r>
                      <a:r>
                        <a:rPr lang="ru-RU" sz="2800" b="1" dirty="0" err="1" smtClean="0">
                          <a:effectLst/>
                          <a:latin typeface="Bookman Old Style" panose="02050604050505020204" pitchFamily="18" charset="0"/>
                        </a:rPr>
                        <a:t>пу</a:t>
                      </a:r>
                      <a:r>
                        <a:rPr lang="ru-RU" sz="2800" b="1" dirty="0" smtClean="0">
                          <a:effectLst/>
                          <a:latin typeface="Bookman Old Style" panose="02050604050505020204" pitchFamily="18" charset="0"/>
                        </a:rPr>
                        <a:t>  </a:t>
                      </a:r>
                      <a:r>
                        <a:rPr lang="ru-RU" sz="2800" b="1" dirty="0" err="1" smtClean="0">
                          <a:effectLst/>
                          <a:latin typeface="Bookman Old Style" panose="02050604050505020204" pitchFamily="18" charset="0"/>
                        </a:rPr>
                        <a:t>ы</a:t>
                      </a:r>
                      <a:r>
                        <a:rPr lang="ru-RU" sz="2800" b="1" dirty="0" smtClean="0">
                          <a:effectLst/>
                          <a:latin typeface="Bookman Old Style" panose="02050604050505020204" pitchFamily="18" charset="0"/>
                        </a:rPr>
                        <a:t>  </a:t>
                      </a:r>
                      <a:r>
                        <a:rPr lang="ru-RU" sz="2800" b="1" dirty="0" err="1" smtClean="0">
                          <a:effectLst/>
                          <a:latin typeface="Bookman Old Style" panose="02050604050505020204" pitchFamily="18" charset="0"/>
                        </a:rPr>
                        <a:t>ы</a:t>
                      </a:r>
                      <a:r>
                        <a:rPr lang="ru-RU" sz="2800" b="1" dirty="0" smtClean="0">
                          <a:effectLst/>
                          <a:latin typeface="Bookman Old Style" panose="02050604050505020204" pitchFamily="18" charset="0"/>
                        </a:rPr>
                        <a:t>  вы </a:t>
                      </a:r>
                      <a:r>
                        <a:rPr lang="ru-RU" sz="2800" b="1" dirty="0" err="1" smtClean="0">
                          <a:effectLst/>
                          <a:latin typeface="Bookman Old Style" panose="02050604050505020204" pitchFamily="18" charset="0"/>
                        </a:rPr>
                        <a:t>вы</a:t>
                      </a:r>
                      <a:endParaRPr lang="ru-RU" sz="1100" b="1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2" marR="68582" marT="71755" marB="7175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7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Bookman Old Style" panose="02050604050505020204" pitchFamily="18" charset="0"/>
                        </a:rPr>
                        <a:t>а  </a:t>
                      </a:r>
                      <a:r>
                        <a:rPr lang="ru-RU" sz="2800" b="1" dirty="0" err="1" smtClean="0">
                          <a:effectLst/>
                          <a:latin typeface="Bookman Old Style" panose="02050604050505020204" pitchFamily="18" charset="0"/>
                        </a:rPr>
                        <a:t>афа</a:t>
                      </a:r>
                      <a:r>
                        <a:rPr lang="ru-RU" sz="2800" b="1" dirty="0" smtClean="0">
                          <a:effectLst/>
                          <a:latin typeface="Bookman Old Style" panose="02050604050505020204" pitchFamily="18" charset="0"/>
                        </a:rPr>
                        <a:t>  </a:t>
                      </a:r>
                      <a:r>
                        <a:rPr lang="ru-RU" sz="2800" b="1" dirty="0" err="1" smtClean="0">
                          <a:effectLst/>
                          <a:latin typeface="Bookman Old Style" panose="02050604050505020204" pitchFamily="18" charset="0"/>
                        </a:rPr>
                        <a:t>афа</a:t>
                      </a:r>
                      <a:r>
                        <a:rPr lang="ru-RU" sz="2800" b="1" dirty="0" smtClean="0">
                          <a:effectLst/>
                          <a:latin typeface="Bookman Old Style" panose="02050604050505020204" pitchFamily="18" charset="0"/>
                        </a:rPr>
                        <a:t>  о  </a:t>
                      </a:r>
                      <a:r>
                        <a:rPr lang="ru-RU" sz="2800" b="1" dirty="0" err="1" smtClean="0">
                          <a:effectLst/>
                          <a:latin typeface="Bookman Old Style" panose="02050604050505020204" pitchFamily="18" charset="0"/>
                        </a:rPr>
                        <a:t>одо</a:t>
                      </a:r>
                      <a:r>
                        <a:rPr lang="ru-RU" sz="2800" b="1" dirty="0" smtClean="0">
                          <a:effectLst/>
                          <a:latin typeface="Bookman Old Style" panose="02050604050505020204" pitchFamily="18" charset="0"/>
                        </a:rPr>
                        <a:t>  </a:t>
                      </a:r>
                      <a:r>
                        <a:rPr lang="ru-RU" sz="2800" b="1" dirty="0" err="1" smtClean="0">
                          <a:effectLst/>
                          <a:latin typeface="Bookman Old Style" panose="02050604050505020204" pitchFamily="18" charset="0"/>
                        </a:rPr>
                        <a:t>одо</a:t>
                      </a:r>
                      <a:r>
                        <a:rPr lang="ru-RU" sz="2800" b="1" dirty="0" smtClean="0">
                          <a:effectLst/>
                          <a:latin typeface="Bookman Old Style" panose="02050604050505020204" pitchFamily="18" charset="0"/>
                        </a:rPr>
                        <a:t>  и  </a:t>
                      </a:r>
                      <a:r>
                        <a:rPr lang="ru-RU" sz="2800" b="1" dirty="0" err="1" smtClean="0">
                          <a:effectLst/>
                          <a:latin typeface="Bookman Old Style" panose="02050604050505020204" pitchFamily="18" charset="0"/>
                        </a:rPr>
                        <a:t>ифи</a:t>
                      </a:r>
                      <a:r>
                        <a:rPr lang="ru-RU" sz="2800" b="1" dirty="0" smtClean="0"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ru-RU" sz="2800" b="1" dirty="0" err="1" smtClean="0">
                          <a:effectLst/>
                          <a:latin typeface="Bookman Old Style" panose="02050604050505020204" pitchFamily="18" charset="0"/>
                        </a:rPr>
                        <a:t>ифие</a:t>
                      </a:r>
                      <a:r>
                        <a:rPr lang="ru-RU" sz="2800" b="1" dirty="0" smtClean="0">
                          <a:effectLst/>
                          <a:latin typeface="Bookman Old Style" panose="02050604050505020204" pitchFamily="18" charset="0"/>
                        </a:rPr>
                        <a:t>  у  </a:t>
                      </a:r>
                      <a:r>
                        <a:rPr lang="ru-RU" sz="2800" b="1" dirty="0" err="1" smtClean="0">
                          <a:effectLst/>
                          <a:latin typeface="Bookman Old Style" panose="02050604050505020204" pitchFamily="18" charset="0"/>
                        </a:rPr>
                        <a:t>упу</a:t>
                      </a:r>
                      <a:r>
                        <a:rPr lang="ru-RU" sz="2800" b="1" dirty="0" smtClean="0">
                          <a:effectLst/>
                          <a:latin typeface="Bookman Old Style" panose="02050604050505020204" pitchFamily="18" charset="0"/>
                        </a:rPr>
                        <a:t>  </a:t>
                      </a:r>
                      <a:r>
                        <a:rPr lang="ru-RU" sz="2800" b="1" dirty="0" err="1" smtClean="0">
                          <a:effectLst/>
                          <a:latin typeface="Bookman Old Style" panose="02050604050505020204" pitchFamily="18" charset="0"/>
                        </a:rPr>
                        <a:t>упу</a:t>
                      </a:r>
                      <a:r>
                        <a:rPr lang="ru-RU" sz="2800" b="1" dirty="0" smtClean="0">
                          <a:effectLst/>
                          <a:latin typeface="Bookman Old Style" panose="02050604050505020204" pitchFamily="18" charset="0"/>
                        </a:rPr>
                        <a:t>  </a:t>
                      </a:r>
                      <a:r>
                        <a:rPr lang="ru-RU" sz="2800" b="1" dirty="0" err="1" smtClean="0">
                          <a:effectLst/>
                          <a:latin typeface="Bookman Old Style" panose="02050604050505020204" pitchFamily="18" charset="0"/>
                        </a:rPr>
                        <a:t>ы</a:t>
                      </a:r>
                      <a:r>
                        <a:rPr lang="ru-RU" sz="2800" b="1" dirty="0" smtClean="0">
                          <a:effectLst/>
                          <a:latin typeface="Bookman Old Style" panose="02050604050505020204" pitchFamily="18" charset="0"/>
                        </a:rPr>
                        <a:t>  </a:t>
                      </a:r>
                      <a:r>
                        <a:rPr lang="ru-RU" sz="2800" b="1" dirty="0" err="1" smtClean="0">
                          <a:effectLst/>
                          <a:latin typeface="Bookman Old Style" panose="02050604050505020204" pitchFamily="18" charset="0"/>
                        </a:rPr>
                        <a:t>ыфы</a:t>
                      </a:r>
                      <a:r>
                        <a:rPr lang="ru-RU" sz="2800" b="1" dirty="0" smtClean="0">
                          <a:effectLst/>
                          <a:latin typeface="Bookman Old Style" panose="02050604050505020204" pitchFamily="18" charset="0"/>
                        </a:rPr>
                        <a:t>  </a:t>
                      </a:r>
                      <a:r>
                        <a:rPr lang="ru-RU" sz="2800" b="1" dirty="0" err="1" smtClean="0">
                          <a:effectLst/>
                          <a:latin typeface="Bookman Old Style" panose="02050604050505020204" pitchFamily="18" charset="0"/>
                        </a:rPr>
                        <a:t>ыфы</a:t>
                      </a:r>
                      <a:endParaRPr lang="ru-RU" sz="1100" b="1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2" marR="68582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45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Bookman Old Style" panose="02050604050505020204" pitchFamily="18" charset="0"/>
                        </a:rPr>
                        <a:t>э  </a:t>
                      </a:r>
                      <a:r>
                        <a:rPr lang="ru-RU" sz="2800" b="1" dirty="0" err="1" smtClean="0">
                          <a:effectLst/>
                          <a:latin typeface="Bookman Old Style" panose="02050604050505020204" pitchFamily="18" charset="0"/>
                        </a:rPr>
                        <a:t>э</a:t>
                      </a:r>
                      <a:r>
                        <a:rPr lang="ru-RU" sz="2800" b="1" dirty="0" smtClean="0">
                          <a:effectLst/>
                          <a:latin typeface="Bookman Old Style" panose="02050604050505020204" pitchFamily="18" charset="0"/>
                        </a:rPr>
                        <a:t>  </a:t>
                      </a:r>
                      <a:r>
                        <a:rPr lang="ru-RU" sz="2800" b="1" dirty="0" err="1" smtClean="0">
                          <a:effectLst/>
                          <a:latin typeface="Bookman Old Style" panose="02050604050505020204" pitchFamily="18" charset="0"/>
                        </a:rPr>
                        <a:t>фэ</a:t>
                      </a:r>
                      <a:r>
                        <a:rPr lang="ru-RU" sz="2800" b="1" dirty="0" smtClean="0">
                          <a:effectLst/>
                          <a:latin typeface="Bookman Old Style" panose="02050604050505020204" pitchFamily="18" charset="0"/>
                        </a:rPr>
                        <a:t>  </a:t>
                      </a:r>
                      <a:r>
                        <a:rPr lang="ru-RU" sz="2800" b="1" dirty="0" err="1" smtClean="0">
                          <a:effectLst/>
                          <a:latin typeface="Bookman Old Style" panose="02050604050505020204" pitchFamily="18" charset="0"/>
                        </a:rPr>
                        <a:t>фэ</a:t>
                      </a:r>
                      <a:r>
                        <a:rPr lang="ru-RU" sz="2800" b="1" dirty="0" smtClean="0">
                          <a:effectLst/>
                          <a:latin typeface="Bookman Old Style" panose="02050604050505020204" pitchFamily="18" charset="0"/>
                        </a:rPr>
                        <a:t>  </a:t>
                      </a:r>
                      <a:r>
                        <a:rPr lang="ru-RU" sz="2800" b="1" dirty="0" err="1" smtClean="0">
                          <a:effectLst/>
                          <a:latin typeface="Bookman Old Style" panose="02050604050505020204" pitchFamily="18" charset="0"/>
                        </a:rPr>
                        <a:t>э</a:t>
                      </a:r>
                      <a:r>
                        <a:rPr lang="ru-RU" sz="2800" b="1" dirty="0" smtClean="0">
                          <a:effectLst/>
                          <a:latin typeface="Bookman Old Style" panose="02050604050505020204" pitchFamily="18" charset="0"/>
                        </a:rPr>
                        <a:t>  </a:t>
                      </a:r>
                      <a:r>
                        <a:rPr lang="ru-RU" sz="2800" b="1" dirty="0" err="1" smtClean="0">
                          <a:effectLst/>
                          <a:latin typeface="Bookman Old Style" panose="02050604050505020204" pitchFamily="18" charset="0"/>
                        </a:rPr>
                        <a:t>э</a:t>
                      </a:r>
                      <a:r>
                        <a:rPr lang="ru-RU" sz="2800" b="1" dirty="0" smtClean="0">
                          <a:effectLst/>
                          <a:latin typeface="Bookman Old Style" panose="02050604050505020204" pitchFamily="18" charset="0"/>
                        </a:rPr>
                        <a:t>  </a:t>
                      </a:r>
                      <a:r>
                        <a:rPr lang="ru-RU" sz="2800" b="1" dirty="0" err="1" smtClean="0">
                          <a:effectLst/>
                          <a:latin typeface="Bookman Old Style" panose="02050604050505020204" pitchFamily="18" charset="0"/>
                        </a:rPr>
                        <a:t>сэ</a:t>
                      </a:r>
                      <a:r>
                        <a:rPr lang="ru-RU" sz="2800" b="1" dirty="0" smtClean="0">
                          <a:effectLst/>
                          <a:latin typeface="Bookman Old Style" panose="02050604050505020204" pitchFamily="18" charset="0"/>
                        </a:rPr>
                        <a:t>  </a:t>
                      </a:r>
                      <a:r>
                        <a:rPr lang="ru-RU" sz="2800" b="1" dirty="0" err="1" smtClean="0">
                          <a:effectLst/>
                          <a:latin typeface="Bookman Old Style" panose="02050604050505020204" pitchFamily="18" charset="0"/>
                        </a:rPr>
                        <a:t>сэ</a:t>
                      </a:r>
                      <a:r>
                        <a:rPr lang="ru-RU" sz="2800" b="1" dirty="0" smtClean="0">
                          <a:effectLst/>
                          <a:latin typeface="Bookman Old Style" panose="02050604050505020204" pitchFamily="18" charset="0"/>
                        </a:rPr>
                        <a:t>  </a:t>
                      </a:r>
                      <a:r>
                        <a:rPr lang="ru-RU" sz="2800" b="1" dirty="0" err="1" smtClean="0">
                          <a:effectLst/>
                          <a:latin typeface="Bookman Old Style" panose="02050604050505020204" pitchFamily="18" charset="0"/>
                        </a:rPr>
                        <a:t>э</a:t>
                      </a:r>
                      <a:r>
                        <a:rPr lang="ru-RU" sz="2800" b="1" dirty="0" smtClean="0">
                          <a:effectLst/>
                          <a:latin typeface="Bookman Old Style" panose="02050604050505020204" pitchFamily="18" charset="0"/>
                        </a:rPr>
                        <a:t>  </a:t>
                      </a:r>
                      <a:r>
                        <a:rPr lang="ru-RU" sz="2800" b="1" dirty="0" err="1" smtClean="0">
                          <a:effectLst/>
                          <a:latin typeface="Bookman Old Style" panose="02050604050505020204" pitchFamily="18" charset="0"/>
                        </a:rPr>
                        <a:t>э</a:t>
                      </a:r>
                      <a:r>
                        <a:rPr lang="ru-RU" sz="2800" b="1" dirty="0" smtClean="0">
                          <a:effectLst/>
                          <a:latin typeface="Bookman Old Style" panose="02050604050505020204" pitchFamily="18" charset="0"/>
                        </a:rPr>
                        <a:t>  </a:t>
                      </a:r>
                      <a:r>
                        <a:rPr lang="ru-RU" sz="2800" b="1" dirty="0" err="1" smtClean="0">
                          <a:effectLst/>
                          <a:latin typeface="Bookman Old Style" panose="02050604050505020204" pitchFamily="18" charset="0"/>
                        </a:rPr>
                        <a:t>мэ</a:t>
                      </a:r>
                      <a:r>
                        <a:rPr lang="ru-RU" sz="2800" b="1" dirty="0" smtClean="0">
                          <a:effectLst/>
                          <a:latin typeface="Bookman Old Style" panose="02050604050505020204" pitchFamily="18" charset="0"/>
                        </a:rPr>
                        <a:t>  </a:t>
                      </a:r>
                      <a:r>
                        <a:rPr lang="ru-RU" sz="2800" b="1" dirty="0" err="1" smtClean="0">
                          <a:effectLst/>
                          <a:latin typeface="Bookman Old Style" panose="02050604050505020204" pitchFamily="18" charset="0"/>
                        </a:rPr>
                        <a:t>мэ</a:t>
                      </a:r>
                      <a:r>
                        <a:rPr lang="ru-RU" sz="2800" b="1" dirty="0" smtClean="0">
                          <a:effectLst/>
                          <a:latin typeface="Bookman Old Style" panose="02050604050505020204" pitchFamily="18" charset="0"/>
                        </a:rPr>
                        <a:t>  </a:t>
                      </a:r>
                      <a:r>
                        <a:rPr lang="ru-RU" sz="2800" b="1" dirty="0" err="1" smtClean="0">
                          <a:effectLst/>
                          <a:latin typeface="Bookman Old Style" panose="02050604050505020204" pitchFamily="18" charset="0"/>
                        </a:rPr>
                        <a:t>э</a:t>
                      </a:r>
                      <a:r>
                        <a:rPr lang="ru-RU" sz="2800" b="1" dirty="0" smtClean="0">
                          <a:effectLst/>
                          <a:latin typeface="Bookman Old Style" panose="02050604050505020204" pitchFamily="18" charset="0"/>
                        </a:rPr>
                        <a:t>  </a:t>
                      </a:r>
                      <a:r>
                        <a:rPr lang="ru-RU" sz="2800" b="1" dirty="0" err="1" smtClean="0">
                          <a:effectLst/>
                          <a:latin typeface="Bookman Old Style" panose="02050604050505020204" pitchFamily="18" charset="0"/>
                        </a:rPr>
                        <a:t>э</a:t>
                      </a:r>
                      <a:r>
                        <a:rPr lang="ru-RU" sz="2800" b="1" dirty="0" smtClean="0">
                          <a:effectLst/>
                          <a:latin typeface="Bookman Old Style" panose="02050604050505020204" pitchFamily="18" charset="0"/>
                        </a:rPr>
                        <a:t>  </a:t>
                      </a:r>
                      <a:r>
                        <a:rPr lang="ru-RU" sz="2800" b="1" dirty="0" err="1" smtClean="0">
                          <a:effectLst/>
                          <a:latin typeface="Bookman Old Style" panose="02050604050505020204" pitchFamily="18" charset="0"/>
                        </a:rPr>
                        <a:t>пэ</a:t>
                      </a:r>
                      <a:r>
                        <a:rPr lang="ru-RU" sz="2800" b="1" dirty="0" smtClean="0">
                          <a:effectLst/>
                          <a:latin typeface="Bookman Old Style" panose="02050604050505020204" pitchFamily="18" charset="0"/>
                        </a:rPr>
                        <a:t>  </a:t>
                      </a:r>
                      <a:r>
                        <a:rPr lang="ru-RU" sz="2800" b="1" dirty="0" err="1" smtClean="0">
                          <a:effectLst/>
                          <a:latin typeface="Bookman Old Style" panose="02050604050505020204" pitchFamily="18" charset="0"/>
                        </a:rPr>
                        <a:t>пэ</a:t>
                      </a:r>
                      <a:endParaRPr lang="ru-RU" sz="1100" b="1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2" marR="68582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7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Bookman Old Style" panose="02050604050505020204" pitchFamily="18" charset="0"/>
                        </a:rPr>
                        <a:t>у  </a:t>
                      </a:r>
                      <a:r>
                        <a:rPr lang="ru-RU" sz="2800" b="1" dirty="0" err="1" smtClean="0">
                          <a:effectLst/>
                          <a:latin typeface="Bookman Old Style" panose="02050604050505020204" pitchFamily="18" charset="0"/>
                        </a:rPr>
                        <a:t>уту</a:t>
                      </a:r>
                      <a:r>
                        <a:rPr lang="ru-RU" sz="2800" b="1" dirty="0" smtClean="0">
                          <a:effectLst/>
                          <a:latin typeface="Bookman Old Style" panose="02050604050505020204" pitchFamily="18" charset="0"/>
                        </a:rPr>
                        <a:t>  </a:t>
                      </a:r>
                      <a:r>
                        <a:rPr lang="ru-RU" sz="2800" b="1" dirty="0" err="1" smtClean="0">
                          <a:effectLst/>
                          <a:latin typeface="Bookman Old Style" panose="02050604050505020204" pitchFamily="18" charset="0"/>
                        </a:rPr>
                        <a:t>уту</a:t>
                      </a:r>
                      <a:r>
                        <a:rPr lang="ru-RU" sz="2800" b="1" dirty="0" smtClean="0">
                          <a:effectLst/>
                          <a:latin typeface="Bookman Old Style" panose="02050604050505020204" pitchFamily="18" charset="0"/>
                        </a:rPr>
                        <a:t>  о  ода  </a:t>
                      </a:r>
                      <a:r>
                        <a:rPr lang="ru-RU" sz="2800" b="1" dirty="0" err="1" smtClean="0">
                          <a:effectLst/>
                          <a:latin typeface="Bookman Old Style" panose="02050604050505020204" pitchFamily="18" charset="0"/>
                        </a:rPr>
                        <a:t>ода</a:t>
                      </a:r>
                      <a:r>
                        <a:rPr lang="ru-RU" sz="2800" b="1" dirty="0" smtClean="0">
                          <a:effectLst/>
                          <a:latin typeface="Bookman Old Style" panose="02050604050505020204" pitchFamily="18" charset="0"/>
                        </a:rPr>
                        <a:t>  и  ими  </a:t>
                      </a:r>
                      <a:r>
                        <a:rPr lang="ru-RU" sz="2800" b="1" dirty="0" err="1" smtClean="0">
                          <a:effectLst/>
                          <a:latin typeface="Bookman Old Style" panose="02050604050505020204" pitchFamily="18" charset="0"/>
                        </a:rPr>
                        <a:t>ини</a:t>
                      </a:r>
                      <a:r>
                        <a:rPr lang="ru-RU" sz="2800" b="1" dirty="0" smtClean="0">
                          <a:effectLst/>
                          <a:latin typeface="Bookman Old Style" panose="02050604050505020204" pitchFamily="18" charset="0"/>
                        </a:rPr>
                        <a:t>  </a:t>
                      </a:r>
                      <a:r>
                        <a:rPr lang="ru-RU" sz="2800" b="1" dirty="0" err="1" smtClean="0">
                          <a:effectLst/>
                          <a:latin typeface="Bookman Old Style" panose="02050604050505020204" pitchFamily="18" charset="0"/>
                        </a:rPr>
                        <a:t>ы</a:t>
                      </a:r>
                      <a:r>
                        <a:rPr lang="ru-RU" sz="2800" b="1" dirty="0" smtClean="0">
                          <a:effectLst/>
                          <a:latin typeface="Bookman Old Style" panose="02050604050505020204" pitchFamily="18" charset="0"/>
                        </a:rPr>
                        <a:t>  </a:t>
                      </a:r>
                      <a:r>
                        <a:rPr lang="ru-RU" sz="2800" b="1" dirty="0" err="1" smtClean="0">
                          <a:effectLst/>
                          <a:latin typeface="Bookman Old Style" panose="02050604050505020204" pitchFamily="18" charset="0"/>
                        </a:rPr>
                        <a:t>ыпы</a:t>
                      </a:r>
                      <a:r>
                        <a:rPr lang="ru-RU" sz="2800" b="1" dirty="0" smtClean="0">
                          <a:effectLst/>
                          <a:latin typeface="Bookman Old Style" panose="02050604050505020204" pitchFamily="18" charset="0"/>
                        </a:rPr>
                        <a:t>  </a:t>
                      </a:r>
                      <a:r>
                        <a:rPr lang="ru-RU" sz="2800" b="1" dirty="0" err="1" smtClean="0">
                          <a:effectLst/>
                          <a:latin typeface="Bookman Old Style" panose="02050604050505020204" pitchFamily="18" charset="0"/>
                        </a:rPr>
                        <a:t>ыпы</a:t>
                      </a:r>
                      <a:r>
                        <a:rPr lang="ru-RU" sz="2800" b="1" dirty="0" smtClean="0">
                          <a:effectLst/>
                          <a:latin typeface="Bookman Old Style" panose="02050604050505020204" pitchFamily="18" charset="0"/>
                        </a:rPr>
                        <a:t>  </a:t>
                      </a:r>
                      <a:r>
                        <a:rPr lang="ru-RU" sz="2800" b="1" dirty="0" err="1" smtClean="0">
                          <a:effectLst/>
                          <a:latin typeface="Bookman Old Style" panose="02050604050505020204" pitchFamily="18" charset="0"/>
                        </a:rPr>
                        <a:t>ыга</a:t>
                      </a:r>
                      <a:r>
                        <a:rPr lang="ru-RU" sz="2800" b="1" dirty="0" smtClean="0"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ru-RU" sz="2800" b="1" dirty="0" err="1" smtClean="0">
                          <a:effectLst/>
                          <a:latin typeface="Bookman Old Style" panose="02050604050505020204" pitchFamily="18" charset="0"/>
                        </a:rPr>
                        <a:t>уга</a:t>
                      </a:r>
                      <a:endParaRPr lang="ru-RU" sz="1100" b="1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2" marR="68582" marT="71755" marB="7175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0" y="0"/>
            <a:ext cx="9144000" cy="677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603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вариант. «Запомни и заполни»</a:t>
            </a:r>
            <a:endParaRPr lang="ru-RU" altLang="ru-RU" sz="160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Цели:</a:t>
            </a:r>
            <a:endParaRPr lang="ru-RU" altLang="ru-RU" sz="1600">
              <a:latin typeface="Bookman Old Style" panose="02050604050505020204" pitchFamily="18" charset="0"/>
              <a:ea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1600">
                <a:latin typeface="Bookman Old Style" panose="02050604050505020204" pitchFamily="18" charset="0"/>
                <a:ea typeface="Calibri" panose="020F0502020204030204" pitchFamily="34" charset="0"/>
              </a:rPr>
              <a:t>Познакомить (или закрепить) с образом буквы.</a:t>
            </a: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1600">
                <a:latin typeface="Bookman Old Style" panose="02050604050505020204" pitchFamily="18" charset="0"/>
                <a:ea typeface="Calibri" panose="020F0502020204030204" pitchFamily="34" charset="0"/>
              </a:rPr>
              <a:t>Уточнить, из каких элементов состоит буква, их количество и пространственное расположение.</a:t>
            </a: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1600">
                <a:latin typeface="Bookman Old Style" panose="02050604050505020204" pitchFamily="18" charset="0"/>
                <a:ea typeface="Calibri" panose="020F0502020204030204" pitchFamily="34" charset="0"/>
              </a:rPr>
              <a:t>Познакомить (или уточнить) с характеристикой звука (гласный-согласный, звонкий или глухой, мягкий или твердый).</a:t>
            </a: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1600">
                <a:latin typeface="Bookman Old Style" panose="02050604050505020204" pitchFamily="18" charset="0"/>
                <a:ea typeface="Calibri" panose="020F0502020204030204" pitchFamily="34" charset="0"/>
              </a:rPr>
              <a:t>Формировать фонематические представления.</a:t>
            </a: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1600">
                <a:latin typeface="Bookman Old Style" panose="02050604050505020204" pitchFamily="18" charset="0"/>
                <a:ea typeface="Calibri" panose="020F0502020204030204" pitchFamily="34" charset="0"/>
              </a:rPr>
              <a:t>Развивать зрительное внимание и память.</a:t>
            </a: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1600">
                <a:latin typeface="Bookman Old Style" panose="02050604050505020204" pitchFamily="18" charset="0"/>
                <a:ea typeface="Calibri" panose="020F0502020204030204" pitchFamily="34" charset="0"/>
              </a:rPr>
              <a:t>Развитие зрительно-пространственных представлений.</a:t>
            </a: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1600">
                <a:latin typeface="Bookman Old Style" panose="02050604050505020204" pitchFamily="18" charset="0"/>
                <a:ea typeface="Calibri" panose="020F0502020204030204" pitchFamily="34" charset="0"/>
              </a:rPr>
              <a:t>Развитие связной речи.</a:t>
            </a: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1600">
                <a:latin typeface="Bookman Old Style" panose="02050604050505020204" pitchFamily="18" charset="0"/>
                <a:ea typeface="Calibri" panose="020F0502020204030204" pitchFamily="34" charset="0"/>
              </a:rPr>
              <a:t>Развитие графо-моторных навыков.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Bookman Old Style" panose="02050604050505020204" pitchFamily="18" charset="0"/>
                <a:ea typeface="Calibri" panose="020F0502020204030204" pitchFamily="34" charset="0"/>
              </a:rPr>
              <a:t>Правила работы с таблицей</a:t>
            </a:r>
            <a:endParaRPr lang="ru-RU" altLang="ru-RU" sz="1600">
              <a:latin typeface="Bookman Old Style" panose="02050604050505020204" pitchFamily="18" charset="0"/>
              <a:ea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Bookman Old Style" panose="02050604050505020204" pitchFamily="18" charset="0"/>
                <a:ea typeface="Calibri" panose="020F0502020204030204" pitchFamily="34" charset="0"/>
              </a:rPr>
              <a:t>Ребенку предлагается рассмотреть таблицу и постараться ее запомнить. Одновременно логопед рассказывает, что там нарисовано и почему.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Bookman Old Style" panose="02050604050505020204" pitchFamily="18" charset="0"/>
                <a:ea typeface="Calibri" panose="020F0502020204030204" pitchFamily="34" charset="0"/>
              </a:rPr>
              <a:t>II вариант «Заполни сам»</a:t>
            </a:r>
            <a:endParaRPr lang="ru-RU" altLang="ru-RU" sz="1600">
              <a:latin typeface="Bookman Old Style" panose="02050604050505020204" pitchFamily="18" charset="0"/>
              <a:ea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Bookman Old Style" panose="02050604050505020204" pitchFamily="18" charset="0"/>
                <a:ea typeface="Calibri" panose="020F0502020204030204" pitchFamily="34" charset="0"/>
              </a:rPr>
              <a:t>Правила работы с таблицей</a:t>
            </a:r>
            <a:endParaRPr lang="ru-RU" altLang="ru-RU" sz="1600">
              <a:latin typeface="Bookman Old Style" panose="02050604050505020204" pitchFamily="18" charset="0"/>
              <a:ea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Bookman Old Style" panose="02050604050505020204" pitchFamily="18" charset="0"/>
                <a:ea typeface="Calibri" panose="020F0502020204030204" pitchFamily="34" charset="0"/>
              </a:rPr>
              <a:t>После того, как дети познакомились с 1 вариантом работы по таблицам, им предлагается самим попробовать заполнить таблицу и объяснить, как они это сделали. Можно дать его в качестве домашнего задания.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Bookman Old Style" panose="02050604050505020204" pitchFamily="18" charset="0"/>
                <a:ea typeface="Calibri" panose="020F0502020204030204" pitchFamily="34" charset="0"/>
              </a:rPr>
              <a:t>III вариант «Найди ошибку»</a:t>
            </a:r>
            <a:endParaRPr lang="ru-RU" altLang="ru-RU" sz="1600">
              <a:latin typeface="Bookman Old Style" panose="02050604050505020204" pitchFamily="18" charset="0"/>
              <a:ea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Bookman Old Style" panose="02050604050505020204" pitchFamily="18" charset="0"/>
                <a:ea typeface="Calibri" panose="020F0502020204030204" pitchFamily="34" charset="0"/>
              </a:rPr>
              <a:t>Правила работы с таблицей</a:t>
            </a:r>
            <a:endParaRPr lang="ru-RU" altLang="ru-RU" sz="1600">
              <a:latin typeface="Bookman Old Style" panose="02050604050505020204" pitchFamily="18" charset="0"/>
              <a:ea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Bookman Old Style" panose="02050604050505020204" pitchFamily="18" charset="0"/>
                <a:ea typeface="Calibri" panose="020F0502020204030204" pitchFamily="34" charset="0"/>
              </a:rPr>
              <a:t>Детям предлагается рассмотреть заполненную таблицу и найти в ней ошибку.</a:t>
            </a:r>
            <a:endParaRPr lang="en-US" altLang="ru-RU" sz="1600">
              <a:latin typeface="Bookman Old Style" panose="02050604050505020204" pitchFamily="18" charset="0"/>
              <a:ea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>
                <a:latin typeface="Bookman Old Style" panose="02050604050505020204" pitchFamily="18" charset="0"/>
                <a:ea typeface="Calibri" panose="020F0502020204030204" pitchFamily="34" charset="0"/>
              </a:rPr>
              <a:t>IV </a:t>
            </a:r>
            <a:r>
              <a:rPr lang="ru-RU" altLang="ru-RU" sz="1600">
                <a:latin typeface="Bookman Old Style" panose="02050604050505020204" pitchFamily="18" charset="0"/>
                <a:ea typeface="Calibri" panose="020F0502020204030204" pitchFamily="34" charset="0"/>
              </a:rPr>
              <a:t> вариант. «Подбери букву». Рассмотреть картинки, далее путем выделения первого звука в них  и определения основных характеристик звука (согласный, твердый-мягкий, глухой), определить «букву-хозяйку».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5286375"/>
            <a:ext cx="1357312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99075" y="0"/>
            <a:ext cx="38449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cs typeface="+mn-cs"/>
              </a:rPr>
              <a:t>Перенеси буквы в точно такие же фигурки в нижнем ряду. </a:t>
            </a:r>
          </a:p>
        </p:txBody>
      </p:sp>
      <p:sp>
        <p:nvSpPr>
          <p:cNvPr id="4" name="Овал 3"/>
          <p:cNvSpPr/>
          <p:nvPr/>
        </p:nvSpPr>
        <p:spPr>
          <a:xfrm>
            <a:off x="2424113" y="1963738"/>
            <a:ext cx="1655762" cy="15621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/>
              <a:t>Т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188" y="1989138"/>
            <a:ext cx="1584325" cy="143986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/>
              <a:t>О</a:t>
            </a: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6000750" y="1960563"/>
            <a:ext cx="1606550" cy="1439862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/>
              <a:t>Ф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95550" y="4565650"/>
            <a:ext cx="1584325" cy="144145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427038" y="4510088"/>
            <a:ext cx="1608137" cy="1439862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-2773363" y="4221163"/>
            <a:ext cx="1657350" cy="15621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381500" y="4510088"/>
            <a:ext cx="1655763" cy="15621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0404475" y="1476375"/>
            <a:ext cx="1655763" cy="15621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296025" y="4554538"/>
            <a:ext cx="1584325" cy="143986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225925" y="1989138"/>
            <a:ext cx="1584325" cy="143986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/>
              <a:t>О</a:t>
            </a:r>
          </a:p>
        </p:txBody>
      </p:sp>
      <p:pic>
        <p:nvPicPr>
          <p:cNvPr id="2151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9200" y="588963"/>
            <a:ext cx="1427162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9" name="AutoShape 2" descr="https://i.pinimg.com/736x/9c/fa/13/9cfa13bd20dc257cddd93e91b7a2df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99075" y="0"/>
            <a:ext cx="38449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cs typeface="+mn-cs"/>
              </a:rPr>
              <a:t>Узнай букву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atin typeface="Bookman Old Style" pitchFamily="18" charset="0"/>
              <a:cs typeface="+mn-cs"/>
            </a:endParaRPr>
          </a:p>
        </p:txBody>
      </p:sp>
      <p:pic>
        <p:nvPicPr>
          <p:cNvPr id="22531" name="Рисунок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5286375"/>
            <a:ext cx="1357312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Рисунок 4" descr="F:\чтение\каккие буквы спряталсиь\15-15-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68" b="12711"/>
          <a:stretch>
            <a:fillRect/>
          </a:stretch>
        </p:blipFill>
        <p:spPr bwMode="auto">
          <a:xfrm>
            <a:off x="1357313" y="1357313"/>
            <a:ext cx="6929437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692697"/>
          <a:ext cx="6000328" cy="53438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63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49896">
                <a:tc>
                  <a:txBody>
                    <a:bodyPr/>
                    <a:lstStyle/>
                    <a:p>
                      <a:endParaRPr lang="ru-RU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9896">
                <a:tc>
                  <a:txBody>
                    <a:bodyPr/>
                    <a:lstStyle/>
                    <a:p>
                      <a:pPr algn="ctr"/>
                      <a:endParaRPr lang="ru-RU" sz="11500" dirty="0">
                        <a:ln w="57150">
                          <a:solidFill>
                            <a:schemeClr val="tx1"/>
                          </a:solidFill>
                        </a:ln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500" dirty="0">
                        <a:ln w="57150">
                          <a:solidFill>
                            <a:schemeClr val="tx1"/>
                          </a:solidFill>
                        </a:ln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9896">
                <a:tc>
                  <a:txBody>
                    <a:bodyPr/>
                    <a:lstStyle/>
                    <a:p>
                      <a:endParaRPr lang="ru-RU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Овал 10"/>
          <p:cNvSpPr/>
          <p:nvPr/>
        </p:nvSpPr>
        <p:spPr>
          <a:xfrm>
            <a:off x="2071688" y="4572000"/>
            <a:ext cx="1152525" cy="10795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072188" y="4572000"/>
            <a:ext cx="1152525" cy="10795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425926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cs typeface="+mn-cs"/>
              </a:rPr>
              <a:t>I вариант. “Запомни и заполни”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71868" y="2571744"/>
            <a:ext cx="2071702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>
                <a:ln w="57150">
                  <a:solidFill>
                    <a:schemeClr val="tx1"/>
                  </a:solidFill>
                </a:ln>
                <a:latin typeface="Book Antiqua" pitchFamily="18" charset="0"/>
                <a:cs typeface="+mn-cs"/>
              </a:rPr>
              <a:t>Ф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143108" y="2571744"/>
            <a:ext cx="80022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>
                <a:ln w="57150">
                  <a:solidFill>
                    <a:schemeClr val="tx1"/>
                  </a:solidFill>
                </a:ln>
                <a:latin typeface="Book Antiqua" pitchFamily="18" charset="0"/>
                <a:cs typeface="+mn-cs"/>
              </a:rPr>
              <a:t>3</a:t>
            </a:r>
          </a:p>
        </p:txBody>
      </p:sp>
      <p:pic>
        <p:nvPicPr>
          <p:cNvPr id="22" name="Picture 8" descr="H:\картинки много\Рисунки\быт\J0305217.WM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75707">
            <a:off x="3894138" y="4519613"/>
            <a:ext cx="1249362" cy="1244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80" t="42596"/>
          <a:stretch>
            <a:fillRect/>
          </a:stretch>
        </p:blipFill>
        <p:spPr bwMode="auto">
          <a:xfrm>
            <a:off x="5643563" y="2481263"/>
            <a:ext cx="172085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27" t="5334" r="6441" b="36436"/>
          <a:stretch>
            <a:fillRect/>
          </a:stretch>
        </p:blipFill>
        <p:spPr bwMode="auto">
          <a:xfrm>
            <a:off x="3779838" y="493713"/>
            <a:ext cx="1735137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s://fs00.infourok.ru/images/doc/267/272642/hello_html_m25c1c60f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369888"/>
            <a:ext cx="1762125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://www.moirebenok.ua/wp-content/uploads/2015/11/finiki-fotoliya-1024x686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835025"/>
            <a:ext cx="2239963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692697"/>
          <a:ext cx="6096000" cy="53438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49896">
                <a:tc>
                  <a:txBody>
                    <a:bodyPr/>
                    <a:lstStyle/>
                    <a:p>
                      <a:endParaRPr lang="ru-RU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9896">
                <a:tc>
                  <a:txBody>
                    <a:bodyPr/>
                    <a:lstStyle/>
                    <a:p>
                      <a:pPr algn="ctr"/>
                      <a:endParaRPr lang="ru-RU" sz="9600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0" dirty="0" smtClean="0">
                          <a:ln w="57150">
                            <a:solidFill>
                              <a:schemeClr val="tx1"/>
                            </a:solidFill>
                          </a:ln>
                          <a:latin typeface="Book Antiqua" pitchFamily="18" charset="0"/>
                        </a:rPr>
                        <a:t>К</a:t>
                      </a:r>
                      <a:endParaRPr lang="ru-RU" sz="11500" dirty="0">
                        <a:ln w="57150">
                          <a:solidFill>
                            <a:schemeClr val="tx1"/>
                          </a:solidFill>
                        </a:ln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9896"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9050" y="115888"/>
            <a:ext cx="341630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cs typeface="+mn-cs"/>
              </a:rPr>
              <a:t>II вариант “Заполни сам”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692697"/>
          <a:ext cx="6096000" cy="53438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49896">
                <a:tc>
                  <a:txBody>
                    <a:bodyPr/>
                    <a:lstStyle/>
                    <a:p>
                      <a:endParaRPr lang="ru-RU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9896">
                <a:tc>
                  <a:txBody>
                    <a:bodyPr/>
                    <a:lstStyle/>
                    <a:p>
                      <a:pPr algn="ctr"/>
                      <a:r>
                        <a:rPr lang="ru-RU" sz="11500" dirty="0" smtClean="0">
                          <a:ln w="57150">
                            <a:solidFill>
                              <a:schemeClr val="tx1"/>
                            </a:solidFill>
                          </a:ln>
                          <a:latin typeface="Book Antiqua" pitchFamily="18" charset="0"/>
                        </a:rPr>
                        <a:t>4</a:t>
                      </a:r>
                      <a:endParaRPr lang="ru-RU" sz="11500" dirty="0">
                        <a:ln w="57150">
                          <a:solidFill>
                            <a:schemeClr val="tx1"/>
                          </a:solidFill>
                        </a:ln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500" dirty="0">
                        <a:ln w="57150">
                          <a:solidFill>
                            <a:schemeClr val="tx1"/>
                          </a:solidFill>
                        </a:ln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9896"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Овал 10"/>
          <p:cNvSpPr/>
          <p:nvPr/>
        </p:nvSpPr>
        <p:spPr>
          <a:xfrm>
            <a:off x="2033588" y="4652963"/>
            <a:ext cx="1150937" cy="10795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024563" y="4652963"/>
            <a:ext cx="1152525" cy="10795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367506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cs typeface="+mn-cs"/>
              </a:rPr>
              <a:t>I вариант. “Найди ошибки”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615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7" name="Прямоугольник 16"/>
          <p:cNvSpPr/>
          <p:nvPr/>
        </p:nvSpPr>
        <p:spPr>
          <a:xfrm rot="16200000">
            <a:off x="6304756" y="3044032"/>
            <a:ext cx="612775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effectLst>
                  <a:outerShdw blurRad="50800" algn="tl">
                    <a:srgbClr val="000000"/>
                  </a:outerShdw>
                </a:effectLst>
                <a:latin typeface="+mn-lt"/>
                <a:cs typeface="+mn-cs"/>
              </a:rPr>
              <a:t>I</a:t>
            </a:r>
            <a:endParaRPr lang="ru-RU" sz="9600" dirty="0">
              <a:latin typeface="+mn-lt"/>
              <a:cs typeface="+mn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16200000">
            <a:off x="6284119" y="2156619"/>
            <a:ext cx="612775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effectLst>
                  <a:outerShdw blurRad="50800" algn="tl">
                    <a:srgbClr val="000000"/>
                  </a:outerShdw>
                </a:effectLst>
                <a:latin typeface="+mn-lt"/>
                <a:cs typeface="+mn-cs"/>
              </a:rPr>
              <a:t>I</a:t>
            </a:r>
            <a:endParaRPr lang="ru-RU" sz="9600" dirty="0">
              <a:latin typeface="+mn-lt"/>
              <a:cs typeface="+mn-cs"/>
            </a:endParaRPr>
          </a:p>
        </p:txBody>
      </p:sp>
      <p:pic>
        <p:nvPicPr>
          <p:cNvPr id="6153" name="Picture 9" descr="H:\картинки много\Рисунки\быт\J0305319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834389">
            <a:off x="3849688" y="4500563"/>
            <a:ext cx="15430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Рисунок 15" descr="https://openclipart.org/image/2400px/svg_to_png/86353/Cyrillic-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60"/>
          <a:stretch>
            <a:fillRect/>
          </a:stretch>
        </p:blipFill>
        <p:spPr bwMode="auto">
          <a:xfrm>
            <a:off x="4427538" y="2586038"/>
            <a:ext cx="1082675" cy="161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6" descr="http://www.sawyoo.com/postpic/2012/04/old-fashioned-key-template_59694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8" t="-1285" r="21437" b="6396"/>
          <a:stretch>
            <a:fillRect/>
          </a:stretch>
        </p:blipFill>
        <p:spPr bwMode="auto">
          <a:xfrm rot="-2993502">
            <a:off x="3994150" y="449263"/>
            <a:ext cx="11557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4" descr="http://i.piccy.info/i9/4b593bf5e7711688a19e44450dabdfc8/1428505256/124133/730428/6Pi_hLpDcks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536575"/>
            <a:ext cx="1633538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6" descr="http://artskillus.ru/wp-content/uploads/2016/07/owl-tattoo-design-90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D5E1D3"/>
              </a:clrFrom>
              <a:clrTo>
                <a:srgbClr val="D5E1D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075" y="606425"/>
            <a:ext cx="156845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692697"/>
          <a:ext cx="6096000" cy="53438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49896">
                <a:tc>
                  <a:txBody>
                    <a:bodyPr/>
                    <a:lstStyle/>
                    <a:p>
                      <a:endParaRPr lang="ru-RU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9896">
                <a:tc>
                  <a:txBody>
                    <a:bodyPr/>
                    <a:lstStyle/>
                    <a:p>
                      <a:pPr algn="ctr"/>
                      <a:r>
                        <a:rPr lang="ru-RU" sz="11500" dirty="0" smtClean="0">
                          <a:ln w="57150">
                            <a:solidFill>
                              <a:schemeClr val="tx1"/>
                            </a:solidFill>
                          </a:ln>
                          <a:latin typeface="Book Antiqua" pitchFamily="18" charset="0"/>
                        </a:rPr>
                        <a:t>3</a:t>
                      </a:r>
                      <a:endParaRPr lang="ru-RU" sz="11500" dirty="0">
                        <a:ln w="57150">
                          <a:solidFill>
                            <a:schemeClr val="tx1"/>
                          </a:solidFill>
                        </a:ln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500" dirty="0">
                        <a:ln w="57150">
                          <a:solidFill>
                            <a:schemeClr val="tx1"/>
                          </a:solidFill>
                        </a:ln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9896"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Овал 10"/>
          <p:cNvSpPr/>
          <p:nvPr/>
        </p:nvSpPr>
        <p:spPr>
          <a:xfrm>
            <a:off x="2033588" y="4652963"/>
            <a:ext cx="1150937" cy="10795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024563" y="4652963"/>
            <a:ext cx="1152525" cy="10795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36861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cs typeface="+mn-cs"/>
              </a:rPr>
              <a:t>I вариант. “Подбери букву”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717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5" name="TextBox 14"/>
          <p:cNvSpPr txBox="1"/>
          <p:nvPr/>
        </p:nvSpPr>
        <p:spPr>
          <a:xfrm>
            <a:off x="3571868" y="2571744"/>
            <a:ext cx="2071702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>
                <a:ln w="57150">
                  <a:solidFill>
                    <a:schemeClr val="tx1"/>
                  </a:solidFill>
                </a:ln>
                <a:latin typeface="Book Antiqua" pitchFamily="18" charset="0"/>
                <a:cs typeface="+mn-cs"/>
              </a:rPr>
              <a:t>Ф</a:t>
            </a:r>
          </a:p>
        </p:txBody>
      </p:sp>
      <p:pic>
        <p:nvPicPr>
          <p:cNvPr id="7176" name="Picture 8" descr="H:\картинки много\Рисунки\быт\J0305217.WM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75707">
            <a:off x="3983038" y="4570413"/>
            <a:ext cx="1249362" cy="1244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Рисунок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7" t="11082" r="13507" b="15150"/>
          <a:stretch>
            <a:fillRect/>
          </a:stretch>
        </p:blipFill>
        <p:spPr bwMode="auto">
          <a:xfrm>
            <a:off x="5643563" y="2481263"/>
            <a:ext cx="1824037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2" descr="http://oxonet.ru/img.php?aHR0cDovL2kueXRpbWcuY29tL3ZpL2gwTTBIMEpDYnZnL3NkZGVmYXVsdC5qcGc=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3" t="11035" r="13950" b="3987"/>
          <a:stretch>
            <a:fillRect/>
          </a:stretch>
        </p:blipFill>
        <p:spPr bwMode="auto">
          <a:xfrm>
            <a:off x="4281488" y="1125538"/>
            <a:ext cx="1304925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4" descr="http://www.perunica.ru/uploads/posts/2014-09/1410939213_f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813" y="755650"/>
            <a:ext cx="1133475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2" descr="http://images.easyfreeclipart.com/521/his-first-ariens-shop-amp-motor-checking-out-521666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38" y="677863"/>
            <a:ext cx="1449387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4" descr="http://microbik.ru/dosta/%D0%92%D0%BB%D0%B8%D1%8F%D0%BD%D0%B8%D0%B5%20%D0%BA%D0%BE%D0%BC%D0%BD%D0%B0%D1%82%D0%BD%D1%8B%D1%85%20%D1%80%D0%B0%D1%81%D1%82%D0%B5%D0%BD%D0%B8%D0%B9%20%D0%BD%D0%B0%20%D0%B7%D0%B4%D0%BE%D1%80%D0%BE%D0%B2%D1%8C%D0%B5%20%D1%87%D0%B5%D0%BB%D0%BE%D0%B2%D0%B5%D0%BA%D0%B0a/261317_html_34134ced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5" t="5730" r="6715" b="4816"/>
          <a:stretch>
            <a:fillRect/>
          </a:stretch>
        </p:blipFill>
        <p:spPr bwMode="auto">
          <a:xfrm>
            <a:off x="5849938" y="390525"/>
            <a:ext cx="1411287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39566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cs typeface="+mn-cs"/>
              </a:rPr>
              <a:t>Какая потерялась буква?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11188" y="692150"/>
          <a:ext cx="7848600" cy="57610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2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519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7" marR="9143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7" marR="9143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519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7" marR="9143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7" marR="9143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61888" y="692696"/>
            <a:ext cx="376609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ln w="57150">
                  <a:solidFill>
                    <a:schemeClr val="tx1"/>
                  </a:solidFill>
                </a:ln>
                <a:latin typeface="Book Antiqua" pitchFamily="18" charset="0"/>
                <a:cs typeface="+mn-cs"/>
              </a:rPr>
              <a:t>__АТА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4238" y="652469"/>
            <a:ext cx="2071702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ln w="57150">
                  <a:solidFill>
                    <a:schemeClr val="tx1"/>
                  </a:solidFill>
                </a:ln>
                <a:latin typeface="Book Antiqua" pitchFamily="18" charset="0"/>
                <a:cs typeface="+mn-cs"/>
              </a:rPr>
              <a:t>Ф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21030" y="709275"/>
            <a:ext cx="376609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ln w="57150">
                  <a:solidFill>
                    <a:schemeClr val="tx1"/>
                  </a:solidFill>
                </a:ln>
                <a:latin typeface="Book Antiqua" pitchFamily="18" charset="0"/>
                <a:cs typeface="+mn-cs"/>
              </a:rPr>
              <a:t> __ОТО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769" y="3573016"/>
            <a:ext cx="376609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ln w="57150">
                  <a:solidFill>
                    <a:schemeClr val="tx1"/>
                  </a:solidFill>
                </a:ln>
                <a:latin typeface="Book Antiqua" pitchFamily="18" charset="0"/>
                <a:cs typeface="+mn-cs"/>
              </a:rPr>
              <a:t>СО__А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27984" y="3632248"/>
            <a:ext cx="3959142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ln w="57150">
                  <a:solidFill>
                    <a:schemeClr val="tx1"/>
                  </a:solidFill>
                </a:ln>
                <a:latin typeface="Book Antiqua" pitchFamily="18" charset="0"/>
                <a:cs typeface="+mn-cs"/>
              </a:rPr>
              <a:t>__</a:t>
            </a:r>
            <a:r>
              <a:rPr lang="ru-RU" sz="6600" dirty="0">
                <a:ln w="57150">
                  <a:solidFill>
                    <a:schemeClr val="tx1"/>
                  </a:solidFill>
                </a:ln>
                <a:latin typeface="Book Antiqua" pitchFamily="18" charset="0"/>
                <a:cs typeface="+mn-cs"/>
              </a:rPr>
              <a:t>ИНАЛ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95322" y="3590107"/>
            <a:ext cx="2071702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ln w="57150">
                  <a:solidFill>
                    <a:schemeClr val="tx1"/>
                  </a:solidFill>
                </a:ln>
                <a:latin typeface="Book Antiqua" pitchFamily="18" charset="0"/>
                <a:cs typeface="+mn-cs"/>
              </a:rPr>
              <a:t>Ф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00220" y="3511084"/>
            <a:ext cx="2071702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ln w="57150">
                  <a:solidFill>
                    <a:schemeClr val="tx1"/>
                  </a:solidFill>
                </a:ln>
                <a:latin typeface="Book Antiqua" pitchFamily="18" charset="0"/>
                <a:cs typeface="+mn-cs"/>
              </a:rPr>
              <a:t>Ф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92635" y="652468"/>
            <a:ext cx="2071702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ln w="57150">
                  <a:solidFill>
                    <a:schemeClr val="tx1"/>
                  </a:solidFill>
                </a:ln>
                <a:latin typeface="Book Antiqua" pitchFamily="18" charset="0"/>
                <a:cs typeface="+mn-cs"/>
              </a:rPr>
              <a:t>Ф</a:t>
            </a:r>
          </a:p>
        </p:txBody>
      </p:sp>
      <p:sp>
        <p:nvSpPr>
          <p:cNvPr id="15" name="Овал 14"/>
          <p:cNvSpPr/>
          <p:nvPr/>
        </p:nvSpPr>
        <p:spPr>
          <a:xfrm>
            <a:off x="1160463" y="1963738"/>
            <a:ext cx="639762" cy="60483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005013" y="1963738"/>
            <a:ext cx="639762" cy="60642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792413" y="1958975"/>
            <a:ext cx="639762" cy="60642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283200" y="1976438"/>
            <a:ext cx="641350" cy="604837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742113" y="1978025"/>
            <a:ext cx="639762" cy="60483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027738" y="1978025"/>
            <a:ext cx="639762" cy="60483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095375" y="4800600"/>
            <a:ext cx="639763" cy="60642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836738" y="4800600"/>
            <a:ext cx="639762" cy="60642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635250" y="4832350"/>
            <a:ext cx="641350" cy="60642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711700" y="4800600"/>
            <a:ext cx="639763" cy="606425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538788" y="4800600"/>
            <a:ext cx="639762" cy="60642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6243638" y="4800600"/>
            <a:ext cx="641350" cy="60642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3551238" y="1963738"/>
            <a:ext cx="641350" cy="60642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7523163" y="1978025"/>
            <a:ext cx="639762" cy="60483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3424238" y="4832350"/>
            <a:ext cx="639762" cy="60642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7715250" y="4832350"/>
            <a:ext cx="641350" cy="606425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996113" y="4800600"/>
            <a:ext cx="639762" cy="60642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http://zkan.com.ua/wp-content/uploads/b/images_20/kak_samomu_sshit_shkolnuyu_formu_na_vipusknoj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638" y="4491038"/>
            <a:ext cx="1843087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4" descr="https://static3.bigstockphoto.com/1/1/1/large2/111154205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7" t="6259" r="15784" b="7211"/>
          <a:stretch>
            <a:fillRect/>
          </a:stretch>
        </p:blipFill>
        <p:spPr bwMode="auto">
          <a:xfrm>
            <a:off x="468313" y="3711575"/>
            <a:ext cx="1833562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https://vk.com/images/gifts/256/207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038" y="1277938"/>
            <a:ext cx="2287587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8669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cs typeface="+mn-cs"/>
              </a:rPr>
              <a:t>Собери слово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57225" y="731838"/>
          <a:ext cx="7848600" cy="57610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2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519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7" marR="9143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7" marR="9143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519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7" marR="9143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7" marR="9143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973770" y="2371162"/>
            <a:ext cx="2071702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ln w="57150">
                  <a:solidFill>
                    <a:schemeClr val="tx1"/>
                  </a:solidFill>
                </a:ln>
                <a:latin typeface="Book Antiqua" pitchFamily="18" charset="0"/>
                <a:cs typeface="+mn-cs"/>
              </a:rPr>
              <a:t>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3568" y="740652"/>
            <a:ext cx="376609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ln w="57150">
                  <a:solidFill>
                    <a:schemeClr val="tx1"/>
                  </a:solidFill>
                </a:ln>
                <a:latin typeface="Book Antiqua" pitchFamily="18" charset="0"/>
                <a:cs typeface="+mn-cs"/>
              </a:rPr>
              <a:t>КЕФЛА</a:t>
            </a:r>
          </a:p>
        </p:txBody>
      </p:sp>
      <p:pic>
        <p:nvPicPr>
          <p:cNvPr id="9235" name="Picture 2" descr="http://norfolklibrary.org/wp-content/uploads/2015/03/TopHat_03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1" t="8575" r="8527" b="13249"/>
          <a:stretch>
            <a:fillRect/>
          </a:stretch>
        </p:blipFill>
        <p:spPr bwMode="auto">
          <a:xfrm>
            <a:off x="5934075" y="1157288"/>
            <a:ext cx="2439988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7072298" y="5239665"/>
            <a:ext cx="2071702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ln w="57150">
                  <a:solidFill>
                    <a:schemeClr val="tx1"/>
                  </a:solidFill>
                </a:ln>
                <a:latin typeface="Book Antiqua" pitchFamily="18" charset="0"/>
                <a:cs typeface="+mn-cs"/>
              </a:rPr>
              <a:t>А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02068" y="2375469"/>
            <a:ext cx="2071702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ln w="57150">
                  <a:solidFill>
                    <a:schemeClr val="tx1"/>
                  </a:solidFill>
                </a:ln>
                <a:latin typeface="Book Antiqua" pitchFamily="18" charset="0"/>
                <a:cs typeface="+mn-cs"/>
              </a:rPr>
              <a:t>Л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28058" y="2375469"/>
            <a:ext cx="2071702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ln w="57150">
                  <a:solidFill>
                    <a:schemeClr val="tx1"/>
                  </a:solidFill>
                </a:ln>
                <a:latin typeface="Book Antiqua" pitchFamily="18" charset="0"/>
                <a:cs typeface="+mn-cs"/>
              </a:rPr>
              <a:t>Е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30764" y="2371161"/>
            <a:ext cx="2071702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ln w="57150">
                  <a:solidFill>
                    <a:schemeClr val="tx1"/>
                  </a:solidFill>
                </a:ln>
                <a:latin typeface="Book Antiqua" pitchFamily="18" charset="0"/>
                <a:cs typeface="+mn-cs"/>
              </a:rPr>
              <a:t>К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137048" y="2366457"/>
            <a:ext cx="2071702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ln w="57150">
                  <a:solidFill>
                    <a:schemeClr val="tx1"/>
                  </a:solidFill>
                </a:ln>
                <a:latin typeface="Book Antiqua" pitchFamily="18" charset="0"/>
                <a:cs typeface="+mn-cs"/>
              </a:rPr>
              <a:t>Ф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29598" y="2375469"/>
            <a:ext cx="2071702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ln w="57150">
                  <a:solidFill>
                    <a:schemeClr val="tx1"/>
                  </a:solidFill>
                </a:ln>
                <a:latin typeface="Book Antiqua" pitchFamily="18" charset="0"/>
                <a:cs typeface="+mn-cs"/>
              </a:rPr>
              <a:t>Ф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30366" y="2371162"/>
            <a:ext cx="2071702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ln w="57150">
                  <a:solidFill>
                    <a:schemeClr val="tx1"/>
                  </a:solidFill>
                </a:ln>
                <a:latin typeface="Book Antiqua" pitchFamily="18" charset="0"/>
                <a:cs typeface="+mn-cs"/>
              </a:rPr>
              <a:t>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07300" y="731086"/>
            <a:ext cx="376609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ln w="57150">
                  <a:solidFill>
                    <a:schemeClr val="tx1"/>
                  </a:solidFill>
                </a:ln>
                <a:latin typeface="Book Antiqua" pitchFamily="18" charset="0"/>
                <a:cs typeface="+mn-cs"/>
              </a:rPr>
              <a:t>КОСУФ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16319" y="5266256"/>
            <a:ext cx="2071702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ln w="57150">
                  <a:solidFill>
                    <a:schemeClr val="tx1"/>
                  </a:solidFill>
                </a:ln>
                <a:latin typeface="Book Antiqua" pitchFamily="18" charset="0"/>
                <a:cs typeface="+mn-cs"/>
              </a:rPr>
              <a:t>М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54496" y="5239664"/>
            <a:ext cx="2071702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ln w="57150">
                  <a:solidFill>
                    <a:schemeClr val="tx1"/>
                  </a:solidFill>
                </a:ln>
                <a:latin typeface="Book Antiqua" pitchFamily="18" charset="0"/>
                <a:cs typeface="+mn-cs"/>
              </a:rPr>
              <a:t>Р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01197" y="5266256"/>
            <a:ext cx="2071702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ln w="57150">
                  <a:solidFill>
                    <a:schemeClr val="tx1"/>
                  </a:solidFill>
                </a:ln>
                <a:latin typeface="Book Antiqua" pitchFamily="18" charset="0"/>
                <a:cs typeface="+mn-cs"/>
              </a:rPr>
              <a:t>С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58430" y="5266256"/>
            <a:ext cx="2071702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ln w="57150">
                  <a:solidFill>
                    <a:schemeClr val="tx1"/>
                  </a:solidFill>
                </a:ln>
                <a:latin typeface="Book Antiqua" pitchFamily="18" charset="0"/>
                <a:cs typeface="+mn-cs"/>
              </a:rPr>
              <a:t>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52120" y="2375469"/>
            <a:ext cx="2071702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ln w="57150">
                  <a:solidFill>
                    <a:schemeClr val="tx1"/>
                  </a:solidFill>
                </a:ln>
                <a:latin typeface="Book Antiqua" pitchFamily="18" charset="0"/>
                <a:cs typeface="+mn-cs"/>
              </a:rPr>
              <a:t>К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63688" y="5266256"/>
            <a:ext cx="2071702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ln w="57150">
                  <a:solidFill>
                    <a:schemeClr val="tx1"/>
                  </a:solidFill>
                </a:ln>
                <a:latin typeface="Book Antiqua" pitchFamily="18" charset="0"/>
                <a:cs typeface="+mn-cs"/>
              </a:rPr>
              <a:t>К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33108" y="5266256"/>
            <a:ext cx="2071702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ln w="57150">
                  <a:solidFill>
                    <a:schemeClr val="tx1"/>
                  </a:solidFill>
                </a:ln>
                <a:latin typeface="Book Antiqua" pitchFamily="18" charset="0"/>
                <a:cs typeface="+mn-cs"/>
              </a:rPr>
              <a:t>И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6356" y="5239669"/>
            <a:ext cx="2071702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ln w="57150">
                  <a:solidFill>
                    <a:schemeClr val="tx1"/>
                  </a:solidFill>
                </a:ln>
                <a:latin typeface="Book Antiqua" pitchFamily="18" charset="0"/>
                <a:cs typeface="+mn-cs"/>
              </a:rPr>
              <a:t>Ф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88761" y="2422750"/>
            <a:ext cx="2071702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ln w="57150">
                  <a:solidFill>
                    <a:schemeClr val="tx1"/>
                  </a:solidFill>
                </a:ln>
                <a:latin typeface="Book Antiqua" pitchFamily="18" charset="0"/>
                <a:cs typeface="+mn-cs"/>
              </a:rPr>
              <a:t>С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344131" y="2389360"/>
            <a:ext cx="2071702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ln w="57150">
                  <a:solidFill>
                    <a:schemeClr val="tx1"/>
                  </a:solidFill>
                </a:ln>
                <a:latin typeface="Book Antiqua" pitchFamily="18" charset="0"/>
                <a:cs typeface="+mn-cs"/>
              </a:rPr>
              <a:t>У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91005" y="3575798"/>
            <a:ext cx="376609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ln w="57150">
                  <a:solidFill>
                    <a:schemeClr val="tx1"/>
                  </a:solidFill>
                </a:ln>
                <a:latin typeface="Book Antiqua" pitchFamily="18" charset="0"/>
                <a:cs typeface="+mn-cs"/>
              </a:rPr>
              <a:t>ФКУСИ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44565" y="5247983"/>
            <a:ext cx="2071702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ln w="57150">
                  <a:solidFill>
                    <a:schemeClr val="tx1"/>
                  </a:solidFill>
                </a:ln>
                <a:latin typeface="Book Antiqua" pitchFamily="18" charset="0"/>
                <a:cs typeface="+mn-cs"/>
              </a:rPr>
              <a:t>О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937919" y="5239667"/>
            <a:ext cx="2071702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ln w="57150">
                  <a:solidFill>
                    <a:schemeClr val="tx1"/>
                  </a:solidFill>
                </a:ln>
                <a:latin typeface="Book Antiqua" pitchFamily="18" charset="0"/>
                <a:cs typeface="+mn-cs"/>
              </a:rPr>
              <a:t>Ф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490692" y="3575798"/>
            <a:ext cx="3925141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ln w="57150">
                  <a:solidFill>
                    <a:schemeClr val="tx1"/>
                  </a:solidFill>
                </a:ln>
                <a:latin typeface="Book Antiqua" pitchFamily="18" charset="0"/>
                <a:cs typeface="+mn-cs"/>
              </a:rPr>
              <a:t>ФАРМО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38131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cs typeface="+mn-cs"/>
              </a:rPr>
              <a:t>Чтение стилизованных букв</a:t>
            </a:r>
          </a:p>
        </p:txBody>
      </p:sp>
      <p:pic>
        <p:nvPicPr>
          <p:cNvPr id="10243" name="Рисунок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716463"/>
            <a:ext cx="2016125" cy="214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" t="14301" r="6007" b="6950"/>
          <a:stretch>
            <a:fillRect/>
          </a:stretch>
        </p:blipFill>
        <p:spPr bwMode="auto">
          <a:xfrm>
            <a:off x="3813175" y="549275"/>
            <a:ext cx="4935538" cy="606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444</Words>
  <Application>Microsoft Office PowerPoint</Application>
  <PresentationFormat>Экран (4:3)</PresentationFormat>
  <Paragraphs>146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Bookman Old Style</vt:lpstr>
      <vt:lpstr>Times New Roman</vt:lpstr>
      <vt:lpstr>Book Antiqua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Smart Touch</dc:creator>
  <cp:lastModifiedBy>Елена</cp:lastModifiedBy>
  <cp:revision>34</cp:revision>
  <dcterms:created xsi:type="dcterms:W3CDTF">2016-10-18T05:04:22Z</dcterms:created>
  <dcterms:modified xsi:type="dcterms:W3CDTF">2020-04-21T07:14:20Z</dcterms:modified>
</cp:coreProperties>
</file>