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2" r:id="rId2"/>
    <p:sldId id="257" r:id="rId3"/>
    <p:sldId id="263" r:id="rId4"/>
    <p:sldId id="265" r:id="rId5"/>
    <p:sldId id="264" r:id="rId6"/>
    <p:sldId id="266" r:id="rId7"/>
    <p:sldId id="275" r:id="rId8"/>
    <p:sldId id="276" r:id="rId9"/>
    <p:sldId id="278" r:id="rId10"/>
    <p:sldId id="279" r:id="rId11"/>
    <p:sldId id="280" r:id="rId12"/>
    <p:sldId id="281" r:id="rId13"/>
    <p:sldId id="282" r:id="rId14"/>
    <p:sldId id="289" r:id="rId15"/>
    <p:sldId id="290" r:id="rId16"/>
    <p:sldId id="294" r:id="rId17"/>
    <p:sldId id="267" r:id="rId18"/>
    <p:sldId id="268" r:id="rId19"/>
    <p:sldId id="284" r:id="rId20"/>
    <p:sldId id="285" r:id="rId21"/>
    <p:sldId id="271" r:id="rId22"/>
    <p:sldId id="288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996633"/>
    <a:srgbClr val="F4D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F4C85-976E-4DB8-8FED-75CA33FEB0D3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8ED96-5A45-4ACF-A1C1-C0852E4924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27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0FA-360C-42EF-B1C5-D5AF91ECB8C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7EC2A-597C-4DF9-90CC-A6906B9D23E6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55.png"/><Relationship Id="rId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259632" y="836712"/>
            <a:ext cx="6480720" cy="2154436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0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«Звук </a:t>
            </a:r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/>
              </a:rPr>
              <a:t>[</a:t>
            </a:r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э</a:t>
            </a:r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/>
              </a:rPr>
              <a:t>].</a:t>
            </a:r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Буква Э»</a:t>
            </a:r>
          </a:p>
          <a:p>
            <a:pPr algn="ctr"/>
            <a:endParaRPr lang="ru-RU" sz="2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5429264"/>
            <a:ext cx="4286280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учитель –логопед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МАДОУ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ДС «Ручеёк»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Бурьянова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Марина Владимировна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0825" y="260350"/>
            <a:ext cx="8642350" cy="63373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827088" y="333375"/>
            <a:ext cx="741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«Что изменилось?»</a:t>
            </a:r>
          </a:p>
        </p:txBody>
      </p:sp>
      <p:pic>
        <p:nvPicPr>
          <p:cNvPr id="21509" name="Picture 2" descr="http://www.urltarget.com/images/food-bali-ice-desserts-cream-glace-dessert-co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981075"/>
            <a:ext cx="1500187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https://umbum.moscow/image/data/simple-cardboard/2/052-ekskavato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196975"/>
            <a:ext cx="294481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http://tavsanliayasansor.com/Dosyalar/Urun/y6a00d4144623da6a47011016652da2860d-500pi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981075"/>
            <a:ext cx="252095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" descr="http://f20.ifotki.info/org/ff8815fe1607971bd15241db39b1d39d5b4c9826136926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EF6"/>
              </a:clrFrom>
              <a:clrTo>
                <a:srgbClr val="FDFEF6">
                  <a:alpha val="0"/>
                </a:srgbClr>
              </a:clrTo>
            </a:clrChange>
          </a:blip>
          <a:srcRect b="4765"/>
          <a:stretch>
            <a:fillRect/>
          </a:stretch>
        </p:blipFill>
        <p:spPr bwMode="auto">
          <a:xfrm>
            <a:off x="468313" y="3860800"/>
            <a:ext cx="310673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4" descr="http://geoman.ru/books/item/f00/s00/z0000056/pic/00076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3860800"/>
            <a:ext cx="1905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" descr="C:\Users\Пользователь\AppData\Local\Temp\cartoon-eskimos-clipart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3429000"/>
            <a:ext cx="21050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0825" y="260350"/>
            <a:ext cx="8642350" cy="63373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827088" y="333375"/>
            <a:ext cx="741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«Что изменилось?»</a:t>
            </a:r>
          </a:p>
        </p:txBody>
      </p:sp>
      <p:pic>
        <p:nvPicPr>
          <p:cNvPr id="22533" name="Picture 2" descr="http://www.urltarget.com/images/food-bali-ice-desserts-cream-glace-dessert-co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981075"/>
            <a:ext cx="1500187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https://umbum.moscow/image/data/simple-cardboard/2/052-ekskavato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196975"/>
            <a:ext cx="294481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http://tavsanliayasansor.com/Dosyalar/Urun/y6a00d4144623da6a47011016652da2860d-500pi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981075"/>
            <a:ext cx="252095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" descr="http://f20.ifotki.info/org/ff8815fe1607971bd15241db39b1d39d5b4c9826136926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EF6"/>
              </a:clrFrom>
              <a:clrTo>
                <a:srgbClr val="FDFEF6">
                  <a:alpha val="0"/>
                </a:srgbClr>
              </a:clrTo>
            </a:clrChange>
          </a:blip>
          <a:srcRect b="4765"/>
          <a:stretch>
            <a:fillRect/>
          </a:stretch>
        </p:blipFill>
        <p:spPr bwMode="auto">
          <a:xfrm>
            <a:off x="2987675" y="3933825"/>
            <a:ext cx="31067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4" descr="http://geoman.ru/books/item/f00/s00/z0000056/pic/00076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3860800"/>
            <a:ext cx="1905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" descr="C:\Users\Пользователь\AppData\Local\Temp\cartoon-eskimos-clipart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3695700"/>
            <a:ext cx="2106613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0825" y="260350"/>
            <a:ext cx="8642350" cy="63373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827088" y="333375"/>
            <a:ext cx="741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«Что изменилось?»</a:t>
            </a:r>
          </a:p>
        </p:txBody>
      </p:sp>
      <p:pic>
        <p:nvPicPr>
          <p:cNvPr id="23557" name="Picture 2" descr="http://www.urltarget.com/images/food-bali-ice-desserts-cream-glace-dessert-co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4005263"/>
            <a:ext cx="1500187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https://umbum.moscow/image/data/simple-cardboard/2/052-ekskavato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196975"/>
            <a:ext cx="294481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http://tavsanliayasansor.com/Dosyalar/Urun/y6a00d4144623da6a47011016652da2860d-500pi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981075"/>
            <a:ext cx="252095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" descr="http://f20.ifotki.info/org/ff8815fe1607971bd15241db39b1d39d5b4c9826136926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EF6"/>
              </a:clrFrom>
              <a:clrTo>
                <a:srgbClr val="FDFEF6">
                  <a:alpha val="0"/>
                </a:srgbClr>
              </a:clrTo>
            </a:clrChange>
          </a:blip>
          <a:srcRect b="4765"/>
          <a:stretch>
            <a:fillRect/>
          </a:stretch>
        </p:blipFill>
        <p:spPr bwMode="auto">
          <a:xfrm>
            <a:off x="2987675" y="3933825"/>
            <a:ext cx="31067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4" descr="http://geoman.ru/books/item/f00/s00/z0000056/pic/00076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1196975"/>
            <a:ext cx="1905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" descr="C:\Users\Пользователь\AppData\Local\Temp\cartoon-eskimos-clipart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3695700"/>
            <a:ext cx="2106613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0825" y="260350"/>
            <a:ext cx="8642350" cy="63373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827088" y="333375"/>
            <a:ext cx="741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«Чего не стало?»</a:t>
            </a:r>
          </a:p>
        </p:txBody>
      </p:sp>
      <p:pic>
        <p:nvPicPr>
          <p:cNvPr id="16386" name="Picture 2" descr="http://www.urltarget.com/images/food-bali-ice-desserts-cream-glace-dessert-co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4005263"/>
            <a:ext cx="1500187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s://umbum.moscow/image/data/simple-cardboard/2/052-ekskavato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196975"/>
            <a:ext cx="294481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http://tavsanliayasansor.com/Dosyalar/Urun/y6a00d4144623da6a47011016652da2860d-500pi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981075"/>
            <a:ext cx="252095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" descr="http://f20.ifotki.info/org/ff8815fe1607971bd15241db39b1d39d5b4c9826136926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EF6"/>
              </a:clrFrom>
              <a:clrTo>
                <a:srgbClr val="FDFEF6">
                  <a:alpha val="0"/>
                </a:srgbClr>
              </a:clrTo>
            </a:clrChange>
          </a:blip>
          <a:srcRect b="4765"/>
          <a:stretch>
            <a:fillRect/>
          </a:stretch>
        </p:blipFill>
        <p:spPr bwMode="auto">
          <a:xfrm>
            <a:off x="2987675" y="3933825"/>
            <a:ext cx="31067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 descr="http://geoman.ru/books/item/f00/s00/z0000056/pic/00076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1196975"/>
            <a:ext cx="1905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C:\Users\Пользователь\AppData\Local\Temp\cartoon-eskimos-clipart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3695700"/>
            <a:ext cx="2106613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AppData\Local\Temp\cartoon-eskimos-clipart-1.jpg"/>
          <p:cNvPicPr>
            <a:picLocks noChangeAspect="1" noChangeArrowheads="1"/>
          </p:cNvPicPr>
          <p:nvPr/>
        </p:nvPicPr>
        <p:blipFill>
          <a:blip r:embed="rId2" cstate="print"/>
          <a:srcRect l="13673" t="4554" r="11127" b="8917"/>
          <a:stretch>
            <a:fillRect/>
          </a:stretch>
        </p:blipFill>
        <p:spPr bwMode="auto">
          <a:xfrm>
            <a:off x="3491880" y="1124744"/>
            <a:ext cx="2020014" cy="34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512" y="260648"/>
            <a:ext cx="8686800" cy="838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996633"/>
                </a:solidFill>
              </a:rPr>
              <a:t>Задание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«Составь имя девочки»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4875"/>
            <a:ext cx="9144000" cy="2143125"/>
          </a:xfrm>
          <a:prstGeom prst="rect">
            <a:avLst/>
          </a:prstGeom>
          <a:noFill/>
        </p:spPr>
      </p:pic>
      <p:pic>
        <p:nvPicPr>
          <p:cNvPr id="5" name="Picture 2" descr="https://steshka.ru/wp-content/uploads/2014/05/bukvay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790256"/>
            <a:ext cx="1561342" cy="2067744"/>
          </a:xfrm>
          <a:prstGeom prst="rect">
            <a:avLst/>
          </a:prstGeom>
          <a:noFill/>
        </p:spPr>
      </p:pic>
      <p:pic>
        <p:nvPicPr>
          <p:cNvPr id="2052" name="Picture 4" descr="http://avatars.mds.yandex.net/get-pdb/1516658/a6db20e8-80bf-4b71-8281-235023196862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725144"/>
            <a:ext cx="2049642" cy="2132856"/>
          </a:xfrm>
          <a:prstGeom prst="rect">
            <a:avLst/>
          </a:prstGeom>
          <a:noFill/>
        </p:spPr>
      </p:pic>
      <p:pic>
        <p:nvPicPr>
          <p:cNvPr id="2054" name="Picture 6" descr="https://passionforum.ru/upload/159/u15989/096/ef73b0c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820967"/>
            <a:ext cx="2232248" cy="2037033"/>
          </a:xfrm>
          <a:prstGeom prst="rect">
            <a:avLst/>
          </a:prstGeom>
          <a:noFill/>
        </p:spPr>
      </p:pic>
      <p:pic>
        <p:nvPicPr>
          <p:cNvPr id="10" name="Picture 6" descr="https://passionforum.ru/upload/159/u15989/096/ef73b0c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820967"/>
            <a:ext cx="2232248" cy="2037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996633"/>
                </a:solidFill>
              </a:rPr>
              <a:t>Задание «Составь слово»</a:t>
            </a:r>
            <a:endParaRPr lang="ru-RU" sz="4000" b="1" dirty="0">
              <a:solidFill>
                <a:srgbClr val="996633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72816"/>
            <a:ext cx="9144000" cy="2811463"/>
          </a:xfrm>
          <a:prstGeom prst="rect">
            <a:avLst/>
          </a:prstGeom>
          <a:noFill/>
        </p:spPr>
      </p:pic>
      <p:pic>
        <p:nvPicPr>
          <p:cNvPr id="4" name="Picture 2" descr="https://steshka.ru/wp-content/uploads/2014/05/bukvay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855378"/>
            <a:ext cx="1512168" cy="2002621"/>
          </a:xfrm>
          <a:prstGeom prst="rect">
            <a:avLst/>
          </a:prstGeom>
          <a:noFill/>
        </p:spPr>
      </p:pic>
      <p:pic>
        <p:nvPicPr>
          <p:cNvPr id="1028" name="Picture 4" descr="http://krynica.info/wp-content/uploads/2015/12/%D0%A5-2-%D0%BA%D0%BE%D0%BF%D0%B8%D1%8F-%D0%BA%D0%BE%D0%BF%D0%B8%D1%8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4737020"/>
            <a:ext cx="1800199" cy="2120980"/>
          </a:xfrm>
          <a:prstGeom prst="rect">
            <a:avLst/>
          </a:prstGeom>
          <a:noFill/>
        </p:spPr>
      </p:pic>
      <p:pic>
        <p:nvPicPr>
          <p:cNvPr id="1030" name="Picture 6" descr="https://steshka.ru/wp-content/uploads/2014/05/bukva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51342">
            <a:off x="6724990" y="4666784"/>
            <a:ext cx="1863557" cy="2246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844824"/>
            <a:ext cx="784887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Раз, два, три, четыре, пять, топаем ногами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Раз, два, три, четыре, пять, топаем ногами.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Раз, два, три, четыре, пять, хлопаем руками.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Раз, два, три, четыре, пять, будем собираться.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Раз, два, три, четыре, пять, сядем заниматься.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825" y="260350"/>
            <a:ext cx="8642350" cy="63373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58888" y="404813"/>
            <a:ext cx="6626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planetaskazok.ru/images/stories/sbornik-1/2/tmpB12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96975"/>
            <a:ext cx="74644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0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Звук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[</a:t>
            </a:r>
            <a:r>
              <a:rPr lang="ru-RU" sz="3600" b="1" dirty="0" smtClean="0">
                <a:solidFill>
                  <a:srgbClr val="FF0000"/>
                </a:solidFill>
              </a:rPr>
              <a:t>э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]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cs typeface="Times New Roman"/>
              </a:rPr>
              <a:t>обозначается буквой </a:t>
            </a:r>
            <a:r>
              <a:rPr lang="ru-RU" sz="5400" b="1" dirty="0" smtClean="0">
                <a:solidFill>
                  <a:srgbClr val="FF0000"/>
                </a:solidFill>
                <a:latin typeface="+mj-lt"/>
                <a:cs typeface="Times New Roman"/>
              </a:rPr>
              <a:t>Э</a:t>
            </a:r>
            <a:endParaRPr lang="ru-RU" sz="5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Рисунок 2" descr="ээ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268760"/>
            <a:ext cx="2507357" cy="3024336"/>
          </a:xfrm>
          <a:prstGeom prst="rect">
            <a:avLst/>
          </a:prstGeom>
          <a:noFill/>
        </p:spPr>
      </p:pic>
      <p:pic>
        <p:nvPicPr>
          <p:cNvPr id="4" name="Рисунок 3" descr="Без заголовка. Обсуждение на LiveInternet - Российский Сервис Онлайн-Дневник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908720"/>
            <a:ext cx="26642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Детский алфавит для мальчиков - 17 Марта 2012 - Коты и кошки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412776"/>
            <a:ext cx="3466356" cy="34663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4869160"/>
            <a:ext cx="69127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B050"/>
              </a:solidFill>
            </a:endParaRPr>
          </a:p>
          <a:p>
            <a:endParaRPr lang="ru-RU" sz="2400" b="1" dirty="0" smtClean="0">
              <a:solidFill>
                <a:srgbClr val="00B050"/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Сколько элементов у буквы </a:t>
            </a:r>
            <a:r>
              <a:rPr lang="ru-RU" sz="3200" b="1" dirty="0" smtClean="0">
                <a:solidFill>
                  <a:srgbClr val="FF0000"/>
                </a:solidFill>
              </a:rPr>
              <a:t>Э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Какие это элементы?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 descr="https://steshka.ru/wp-content/uploads/2014/05/bukvay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365104"/>
            <a:ext cx="1561342" cy="2067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ред,нэ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20438" flipH="1">
            <a:off x="6552195" y="1179440"/>
            <a:ext cx="2176451" cy="29523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260648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На что похожа буква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Э</a:t>
            </a:r>
            <a:r>
              <a:rPr lang="ru-RU" sz="4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Цветные картинки для детей развивающ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836712"/>
            <a:ext cx="20882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588224" y="4581128"/>
            <a:ext cx="23042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Над лугами в синеве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Пролетает буква Э.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Это ласточка весной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Возвращается домой.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5085184"/>
            <a:ext cx="2592288" cy="1008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Буква Э — как ни взгляни –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Увидишь клещи и клешни.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</p:txBody>
      </p:sp>
      <p:pic>
        <p:nvPicPr>
          <p:cNvPr id="24579" name="Picture 3" descr="Маленькие волшебники Литература и пособия Грамота На что похожа букв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804" t="4159" r="55397" b="33605"/>
          <a:stretch>
            <a:fillRect/>
          </a:stretch>
        </p:blipFill>
        <p:spPr bwMode="auto">
          <a:xfrm>
            <a:off x="323528" y="1196752"/>
            <a:ext cx="2286000" cy="27363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4149080"/>
            <a:ext cx="2448272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Буква Э с открытым ртом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И большущим языком.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pic>
        <p:nvPicPr>
          <p:cNvPr id="24581" name="Picture 5" descr="Выпуск &quot;Как Занять Руководящую Должность Или Увеличить Доход На Работе? техника клешни&quot; рассылки &quot;Эффективный семейный бюджет&quot; о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2" t="13608" r="3233" b="13817"/>
          <a:stretch>
            <a:fillRect/>
          </a:stretch>
        </p:blipFill>
        <p:spPr bwMode="auto">
          <a:xfrm rot="16200000">
            <a:off x="4652137" y="3423920"/>
            <a:ext cx="1520373" cy="1536627"/>
          </a:xfrm>
          <a:prstGeom prst="rect">
            <a:avLst/>
          </a:prstGeom>
          <a:noFill/>
        </p:spPr>
      </p:pic>
      <p:pic>
        <p:nvPicPr>
          <p:cNvPr id="24583" name="Picture 7" descr="quot;Породы&amp;quot; клещей: что и чем чинить (ФОТО) клещи, ручной инструмент, выбор инструмента, плоскогубцы, пассатижи, круглогуб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627784" y="3284984"/>
            <a:ext cx="2203042" cy="1694979"/>
          </a:xfrm>
          <a:prstGeom prst="rect">
            <a:avLst/>
          </a:prstGeom>
          <a:noFill/>
        </p:spPr>
      </p:pic>
      <p:pic>
        <p:nvPicPr>
          <p:cNvPr id="24585" name="Picture 9" descr="5Studio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660575" y="3900265"/>
            <a:ext cx="432050" cy="35361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228184" y="6309320"/>
            <a:ext cx="2653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Выучи стих про букву Э.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1.bp.blogspot.com/-aO6qZfJMZJ0/VHOCdovy2EI/AAAAAAAABw0/gInE_3BvXaw/s1600/%D0%A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038" t="7000" r="8167" b="9001"/>
          <a:stretch>
            <a:fillRect/>
          </a:stretch>
        </p:blipFill>
        <p:spPr bwMode="auto">
          <a:xfrm>
            <a:off x="6084168" y="1052736"/>
            <a:ext cx="2829314" cy="2952328"/>
          </a:xfrm>
          <a:prstGeom prst="rect">
            <a:avLst/>
          </a:prstGeom>
          <a:noFill/>
        </p:spPr>
      </p:pic>
      <p:pic>
        <p:nvPicPr>
          <p:cNvPr id="15" name="Picture 2" descr="https://steshka.ru/wp-content/uploads/2014/05/bukvay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340768"/>
            <a:ext cx="1852408" cy="2453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0"/>
            <a:ext cx="3048000" cy="6397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Читаем</a:t>
            </a:r>
          </a:p>
        </p:txBody>
      </p:sp>
      <p:sp>
        <p:nvSpPr>
          <p:cNvPr id="10244" name="AutoShape 4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2667000" cy="1600200"/>
          </a:xfrm>
          <a:prstGeom prst="star8">
            <a:avLst>
              <a:gd name="adj" fmla="val 38250"/>
            </a:avLst>
          </a:prstGeom>
          <a:solidFill>
            <a:srgbClr val="F5FBA3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4400" b="1" dirty="0">
                <a:solidFill>
                  <a:srgbClr val="FF0000"/>
                </a:solidFill>
              </a:rPr>
              <a:t>ОЭ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6248400" y="4800600"/>
            <a:ext cx="2667000" cy="1600200"/>
          </a:xfrm>
          <a:prstGeom prst="star8">
            <a:avLst>
              <a:gd name="adj" fmla="val 38250"/>
            </a:avLst>
          </a:prstGeom>
          <a:solidFill>
            <a:srgbClr val="F5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4400" b="1" dirty="0">
                <a:solidFill>
                  <a:srgbClr val="FF0000"/>
                </a:solidFill>
              </a:rPr>
              <a:t>АЭ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3505200" y="2819400"/>
            <a:ext cx="2667000" cy="1600200"/>
          </a:xfrm>
          <a:prstGeom prst="star8">
            <a:avLst>
              <a:gd name="adj" fmla="val 38250"/>
            </a:avLst>
          </a:prstGeom>
          <a:solidFill>
            <a:srgbClr val="F5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4400" b="1" dirty="0">
                <a:solidFill>
                  <a:srgbClr val="FF0000"/>
                </a:solidFill>
              </a:rPr>
              <a:t>АОЭ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6248400" y="2819400"/>
            <a:ext cx="2667000" cy="1600200"/>
          </a:xfrm>
          <a:prstGeom prst="star8">
            <a:avLst>
              <a:gd name="adj" fmla="val 38250"/>
            </a:avLst>
          </a:prstGeom>
          <a:solidFill>
            <a:srgbClr val="F5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4400" b="1" dirty="0">
                <a:solidFill>
                  <a:srgbClr val="FF0000"/>
                </a:solidFill>
              </a:rPr>
              <a:t>ОУ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3429000" y="4800600"/>
            <a:ext cx="2667000" cy="1600200"/>
          </a:xfrm>
          <a:prstGeom prst="star8">
            <a:avLst>
              <a:gd name="adj" fmla="val 38250"/>
            </a:avLst>
          </a:prstGeom>
          <a:solidFill>
            <a:srgbClr val="F5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4400" b="1" dirty="0">
                <a:solidFill>
                  <a:srgbClr val="FF0000"/>
                </a:solidFill>
              </a:rPr>
              <a:t>ИОЭ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609600" y="4724400"/>
            <a:ext cx="2667000" cy="1600200"/>
          </a:xfrm>
          <a:prstGeom prst="star8">
            <a:avLst>
              <a:gd name="adj" fmla="val 38250"/>
            </a:avLst>
          </a:prstGeom>
          <a:solidFill>
            <a:srgbClr val="F5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4400" b="1" dirty="0">
                <a:solidFill>
                  <a:srgbClr val="FF0000"/>
                </a:solidFill>
              </a:rPr>
              <a:t>ИЭ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571472" y="928670"/>
            <a:ext cx="2667000" cy="1600200"/>
          </a:xfrm>
          <a:prstGeom prst="star8">
            <a:avLst>
              <a:gd name="adj" fmla="val 38250"/>
            </a:avLst>
          </a:prstGeom>
          <a:solidFill>
            <a:srgbClr val="F5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4400" b="1" dirty="0">
                <a:solidFill>
                  <a:srgbClr val="FF0000"/>
                </a:solidFill>
              </a:rPr>
              <a:t>АО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3429000" y="838200"/>
            <a:ext cx="2667000" cy="1600200"/>
          </a:xfrm>
          <a:prstGeom prst="star8">
            <a:avLst>
              <a:gd name="adj" fmla="val 38250"/>
            </a:avLst>
          </a:prstGeom>
          <a:solidFill>
            <a:srgbClr val="F5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4400" b="1" dirty="0">
                <a:solidFill>
                  <a:srgbClr val="FF0000"/>
                </a:solidFill>
              </a:rPr>
              <a:t>АОУ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6248400" y="838200"/>
            <a:ext cx="2667000" cy="1600200"/>
          </a:xfrm>
          <a:prstGeom prst="star8">
            <a:avLst>
              <a:gd name="adj" fmla="val 38250"/>
            </a:avLst>
          </a:prstGeom>
          <a:solidFill>
            <a:srgbClr val="F5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4400" b="1" dirty="0">
                <a:solidFill>
                  <a:srgbClr val="FF0000"/>
                </a:solidFill>
              </a:rPr>
              <a:t>АОИ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0"/>
            <a:ext cx="47718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Отгадай загадки:</a:t>
            </a:r>
            <a:endParaRPr lang="ru-RU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1052736"/>
            <a:ext cx="2952328" cy="15841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465513" algn="ctr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Красить ли в зелёный цвет 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65513" algn="ctr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Яйца в гнёздах, или нет? 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65513" algn="ctr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Поболтать на эту тему 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65513" algn="ctr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Очень любит страус 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65513" algn="ctr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(эму)</a:t>
            </a:r>
            <a:endParaRPr lang="ru-RU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1052736"/>
            <a:ext cx="28931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Знают взрослые и дети:</a:t>
            </a:r>
            <a:endParaRPr lang="ru-RU" sz="1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Нет лучше сладости на свете.</a:t>
            </a:r>
            <a:endParaRPr lang="ru-RU" sz="1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Очень любят все его,</a:t>
            </a:r>
            <a:endParaRPr lang="ru-RU" sz="1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Конечно, это...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                    (</a:t>
            </a:r>
            <a:r>
              <a:rPr lang="ru-RU" sz="14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эскимо)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03848" y="3284984"/>
            <a:ext cx="2574807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Мы хотели ехать прямо, 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Посреди дороги - яма, 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 дорожный оператор 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Шлёт нам в помощь...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(экскаватор)</a:t>
            </a:r>
            <a:endParaRPr lang="ru-RU" dirty="0"/>
          </a:p>
        </p:txBody>
      </p:sp>
      <p:pic>
        <p:nvPicPr>
          <p:cNvPr id="8" name="Рисунок 47" descr="0003-002-Straus-straus-samaja-bolshaja-ptits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04248" y="2204864"/>
            <a:ext cx="1872208" cy="2268793"/>
          </a:xfrm>
          <a:prstGeom prst="rect">
            <a:avLst/>
          </a:prstGeom>
          <a:noFill/>
        </p:spPr>
      </p:pic>
      <p:pic>
        <p:nvPicPr>
          <p:cNvPr id="10" name="Рисунок 51" descr="эскимош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43969" flipH="1">
            <a:off x="1198765" y="2503988"/>
            <a:ext cx="1170886" cy="1802045"/>
          </a:xfrm>
          <a:prstGeom prst="rect">
            <a:avLst/>
          </a:prstGeom>
          <a:noFill/>
        </p:spPr>
      </p:pic>
      <p:pic>
        <p:nvPicPr>
          <p:cNvPr id="14" name="Picture 6" descr="JCB JS 220 S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7667" y="4797153"/>
            <a:ext cx="2988469" cy="20608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67744" y="2132856"/>
            <a:ext cx="914400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96336" y="2132856"/>
            <a:ext cx="914400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99992" y="4365104"/>
            <a:ext cx="1152128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0"/>
            <a:ext cx="3048000" cy="6397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Читаем</a:t>
            </a:r>
          </a:p>
        </p:txBody>
      </p:sp>
      <p:sp>
        <p:nvSpPr>
          <p:cNvPr id="10244" name="AutoShape 4"/>
          <p:cNvSpPr>
            <a:spLocks noGrp="1" noChangeArrowheads="1"/>
          </p:cNvSpPr>
          <p:nvPr>
            <p:ph type="body" idx="1"/>
          </p:nvPr>
        </p:nvSpPr>
        <p:spPr>
          <a:xfrm>
            <a:off x="395536" y="2420888"/>
            <a:ext cx="2171688" cy="1252542"/>
          </a:xfrm>
          <a:prstGeom prst="star8">
            <a:avLst>
              <a:gd name="adj" fmla="val 38250"/>
            </a:avLst>
          </a:prstGeom>
          <a:solidFill>
            <a:srgbClr val="F5FBA3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Э</a:t>
            </a:r>
            <a:r>
              <a:rPr lang="ru-RU" sz="4400" b="1" dirty="0" smtClean="0">
                <a:solidFill>
                  <a:srgbClr val="005DA2"/>
                </a:solidFill>
              </a:rPr>
              <a:t>Х</a:t>
            </a:r>
            <a:endParaRPr lang="ru-RU" sz="4400" b="1" dirty="0">
              <a:solidFill>
                <a:srgbClr val="005DA2"/>
              </a:solidFill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860032" y="2420888"/>
            <a:ext cx="1965228" cy="1288164"/>
          </a:xfrm>
          <a:prstGeom prst="star8">
            <a:avLst>
              <a:gd name="adj" fmla="val 38250"/>
            </a:avLst>
          </a:prstGeom>
          <a:solidFill>
            <a:srgbClr val="F5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4400" b="1" dirty="0" smtClean="0">
                <a:solidFill>
                  <a:srgbClr val="FF0000"/>
                </a:solidFill>
              </a:rPr>
              <a:t>Э</a:t>
            </a:r>
            <a:r>
              <a:rPr lang="ru-RU" sz="4400" b="1" dirty="0" smtClean="0">
                <a:solidFill>
                  <a:srgbClr val="005DA2"/>
                </a:solidFill>
              </a:rPr>
              <a:t>П</a:t>
            </a:r>
            <a:endParaRPr lang="ru-RU" sz="4400" b="1" dirty="0">
              <a:solidFill>
                <a:srgbClr val="005DA2"/>
              </a:solidFill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771800" y="2428868"/>
            <a:ext cx="1944216" cy="1288164"/>
          </a:xfrm>
          <a:prstGeom prst="star8">
            <a:avLst>
              <a:gd name="adj" fmla="val 38250"/>
            </a:avLst>
          </a:prstGeom>
          <a:solidFill>
            <a:srgbClr val="F5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4400" b="1" dirty="0" smtClean="0">
                <a:solidFill>
                  <a:srgbClr val="FF0000"/>
                </a:solidFill>
              </a:rPr>
              <a:t>Э</a:t>
            </a:r>
            <a:r>
              <a:rPr lang="ru-RU" sz="4400" b="1" dirty="0" smtClean="0">
                <a:solidFill>
                  <a:srgbClr val="005DA2"/>
                </a:solidFill>
              </a:rPr>
              <a:t>В</a:t>
            </a:r>
            <a:endParaRPr lang="ru-RU" sz="4400" b="1" dirty="0">
              <a:solidFill>
                <a:srgbClr val="005DA2"/>
              </a:solidFill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6876256" y="908720"/>
            <a:ext cx="2038376" cy="1181104"/>
          </a:xfrm>
          <a:prstGeom prst="star8">
            <a:avLst>
              <a:gd name="adj" fmla="val 38250"/>
            </a:avLst>
          </a:prstGeom>
          <a:solidFill>
            <a:srgbClr val="F5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4400" b="1" dirty="0" smtClean="0">
                <a:solidFill>
                  <a:srgbClr val="FF0000"/>
                </a:solidFill>
              </a:rPr>
              <a:t>Э</a:t>
            </a:r>
            <a:r>
              <a:rPr lang="ru-RU" sz="4400" b="1" dirty="0" smtClean="0">
                <a:solidFill>
                  <a:srgbClr val="005DA2"/>
                </a:solidFill>
              </a:rPr>
              <a:t>С</a:t>
            </a:r>
            <a:endParaRPr lang="ru-RU" sz="4400" b="1" dirty="0">
              <a:solidFill>
                <a:srgbClr val="005DA2"/>
              </a:solidFill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6948264" y="2428868"/>
            <a:ext cx="2052884" cy="1288164"/>
          </a:xfrm>
          <a:prstGeom prst="star8">
            <a:avLst>
              <a:gd name="adj" fmla="val 38250"/>
            </a:avLst>
          </a:prstGeom>
          <a:solidFill>
            <a:srgbClr val="F5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4400" b="1" dirty="0" smtClean="0">
                <a:solidFill>
                  <a:srgbClr val="FF0000"/>
                </a:solidFill>
              </a:rPr>
              <a:t>Э</a:t>
            </a:r>
            <a:r>
              <a:rPr lang="ru-RU" sz="4400" b="1" dirty="0" smtClean="0">
                <a:solidFill>
                  <a:srgbClr val="005DA2"/>
                </a:solidFill>
              </a:rPr>
              <a:t>Н</a:t>
            </a:r>
            <a:endParaRPr lang="ru-RU" sz="4400" b="1" dirty="0">
              <a:solidFill>
                <a:srgbClr val="005DA2"/>
              </a:solidFill>
            </a:endParaRP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57158" y="3786190"/>
            <a:ext cx="2176450" cy="1276368"/>
          </a:xfrm>
          <a:prstGeom prst="star8">
            <a:avLst>
              <a:gd name="adj" fmla="val 38250"/>
            </a:avLst>
          </a:prstGeom>
          <a:solidFill>
            <a:srgbClr val="F5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4400" b="1" dirty="0" smtClean="0">
                <a:solidFill>
                  <a:srgbClr val="FF0000"/>
                </a:solidFill>
              </a:rPr>
              <a:t>Э</a:t>
            </a:r>
            <a:r>
              <a:rPr lang="ru-RU" sz="4400" b="1" dirty="0" smtClean="0">
                <a:solidFill>
                  <a:srgbClr val="005DA2"/>
                </a:solidFill>
              </a:rPr>
              <a:t>З</a:t>
            </a:r>
            <a:endParaRPr lang="ru-RU" sz="4400" b="1" dirty="0">
              <a:solidFill>
                <a:srgbClr val="005DA2"/>
              </a:solidFill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251520" y="980728"/>
            <a:ext cx="2214578" cy="1143008"/>
          </a:xfrm>
          <a:prstGeom prst="star8">
            <a:avLst>
              <a:gd name="adj" fmla="val 38250"/>
            </a:avLst>
          </a:prstGeom>
          <a:solidFill>
            <a:srgbClr val="F5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4400" b="1" dirty="0" smtClean="0">
                <a:solidFill>
                  <a:srgbClr val="FF0000"/>
                </a:solidFill>
              </a:rPr>
              <a:t>Э</a:t>
            </a:r>
            <a:r>
              <a:rPr lang="ru-RU" sz="4400" b="1" dirty="0" smtClean="0">
                <a:solidFill>
                  <a:srgbClr val="0070C0"/>
                </a:solidFill>
              </a:rPr>
              <a:t>К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2771800" y="928670"/>
            <a:ext cx="1943068" cy="1204186"/>
          </a:xfrm>
          <a:prstGeom prst="star8">
            <a:avLst>
              <a:gd name="adj" fmla="val 38250"/>
            </a:avLst>
          </a:prstGeom>
          <a:solidFill>
            <a:srgbClr val="F5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4400" b="1" dirty="0" smtClean="0">
                <a:solidFill>
                  <a:srgbClr val="FF0000"/>
                </a:solidFill>
              </a:rPr>
              <a:t>Э</a:t>
            </a:r>
            <a:r>
              <a:rPr lang="ru-RU" sz="4400" b="1" dirty="0" smtClean="0">
                <a:solidFill>
                  <a:srgbClr val="0070C0"/>
                </a:solidFill>
              </a:rPr>
              <a:t>Т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4860032" y="908720"/>
            <a:ext cx="1895500" cy="1162040"/>
          </a:xfrm>
          <a:prstGeom prst="star8">
            <a:avLst>
              <a:gd name="adj" fmla="val 38250"/>
            </a:avLst>
          </a:prstGeom>
          <a:solidFill>
            <a:srgbClr val="F5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4400" b="1" dirty="0" smtClean="0">
                <a:solidFill>
                  <a:srgbClr val="FF0000"/>
                </a:solidFill>
              </a:rPr>
              <a:t>Э</a:t>
            </a:r>
            <a:r>
              <a:rPr lang="ru-RU" sz="4400" b="1" dirty="0" smtClean="0">
                <a:solidFill>
                  <a:srgbClr val="005DA2"/>
                </a:solidFill>
              </a:rPr>
              <a:t>М</a:t>
            </a:r>
            <a:endParaRPr lang="ru-RU" sz="4400" b="1" dirty="0">
              <a:solidFill>
                <a:srgbClr val="005DA2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2500298" y="3786190"/>
            <a:ext cx="2176450" cy="1276368"/>
          </a:xfrm>
          <a:prstGeom prst="star8">
            <a:avLst>
              <a:gd name="adj" fmla="val 38250"/>
            </a:avLst>
          </a:prstGeom>
          <a:solidFill>
            <a:srgbClr val="F5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4400" b="1" dirty="0" smtClean="0">
                <a:solidFill>
                  <a:srgbClr val="FF0000"/>
                </a:solidFill>
              </a:rPr>
              <a:t>Э</a:t>
            </a:r>
            <a:r>
              <a:rPr lang="ru-RU" sz="4400" b="1" dirty="0" smtClean="0">
                <a:solidFill>
                  <a:srgbClr val="005DA2"/>
                </a:solidFill>
              </a:rPr>
              <a:t>Д</a:t>
            </a:r>
            <a:endParaRPr lang="ru-RU" sz="4400" b="1" dirty="0">
              <a:solidFill>
                <a:srgbClr val="005DA2"/>
              </a:solidFill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4643438" y="3786190"/>
            <a:ext cx="2176450" cy="1276368"/>
          </a:xfrm>
          <a:prstGeom prst="star8">
            <a:avLst>
              <a:gd name="adj" fmla="val 38250"/>
            </a:avLst>
          </a:prstGeom>
          <a:solidFill>
            <a:srgbClr val="F5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4400" b="1" dirty="0" smtClean="0">
                <a:solidFill>
                  <a:srgbClr val="005DA2"/>
                </a:solidFill>
              </a:rPr>
              <a:t>Д</a:t>
            </a:r>
            <a:r>
              <a:rPr lang="ru-RU" sz="4400" b="1" dirty="0" smtClean="0">
                <a:solidFill>
                  <a:srgbClr val="FF0000"/>
                </a:solidFill>
              </a:rPr>
              <a:t>Э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6967550" y="3857628"/>
            <a:ext cx="2176450" cy="1276368"/>
          </a:xfrm>
          <a:prstGeom prst="star8">
            <a:avLst>
              <a:gd name="adj" fmla="val 38250"/>
            </a:avLst>
          </a:prstGeom>
          <a:solidFill>
            <a:srgbClr val="F5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4400" b="1" dirty="0" smtClean="0">
                <a:solidFill>
                  <a:srgbClr val="005DA2"/>
                </a:solidFill>
              </a:rPr>
              <a:t>Б</a:t>
            </a:r>
            <a:r>
              <a:rPr lang="ru-RU" sz="4400" b="1" dirty="0" smtClean="0">
                <a:solidFill>
                  <a:srgbClr val="FF0000"/>
                </a:solidFill>
              </a:rPr>
              <a:t>Э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142844" y="5214950"/>
            <a:ext cx="2176450" cy="1276368"/>
          </a:xfrm>
          <a:prstGeom prst="star8">
            <a:avLst>
              <a:gd name="adj" fmla="val 38250"/>
            </a:avLst>
          </a:prstGeom>
          <a:solidFill>
            <a:srgbClr val="F5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4400" b="1" dirty="0" smtClean="0">
                <a:solidFill>
                  <a:srgbClr val="005DA2"/>
                </a:solidFill>
              </a:rPr>
              <a:t>Т</a:t>
            </a:r>
            <a:r>
              <a:rPr lang="ru-RU" sz="4400" b="1" dirty="0" smtClean="0">
                <a:solidFill>
                  <a:srgbClr val="FF0000"/>
                </a:solidFill>
              </a:rPr>
              <a:t>Э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2428860" y="5214950"/>
            <a:ext cx="2176450" cy="1276368"/>
          </a:xfrm>
          <a:prstGeom prst="star8">
            <a:avLst>
              <a:gd name="adj" fmla="val 38250"/>
            </a:avLst>
          </a:prstGeom>
          <a:solidFill>
            <a:srgbClr val="F5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4400" b="1" dirty="0" smtClean="0">
                <a:solidFill>
                  <a:srgbClr val="005DA2"/>
                </a:solidFill>
              </a:rPr>
              <a:t>З</a:t>
            </a:r>
            <a:r>
              <a:rPr lang="ru-RU" sz="4400" b="1" dirty="0" smtClean="0">
                <a:solidFill>
                  <a:srgbClr val="FF0000"/>
                </a:solidFill>
              </a:rPr>
              <a:t>Э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4714876" y="5214950"/>
            <a:ext cx="2176450" cy="1276368"/>
          </a:xfrm>
          <a:prstGeom prst="star8">
            <a:avLst>
              <a:gd name="adj" fmla="val 38250"/>
            </a:avLst>
          </a:prstGeom>
          <a:solidFill>
            <a:srgbClr val="F5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4400" b="1" dirty="0" smtClean="0">
                <a:solidFill>
                  <a:srgbClr val="005DA2"/>
                </a:solidFill>
              </a:rPr>
              <a:t>М</a:t>
            </a:r>
            <a:r>
              <a:rPr lang="ru-RU" sz="4400" b="1" dirty="0" smtClean="0">
                <a:solidFill>
                  <a:srgbClr val="FF0000"/>
                </a:solidFill>
              </a:rPr>
              <a:t>Э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6967550" y="5286388"/>
            <a:ext cx="2176450" cy="1276368"/>
          </a:xfrm>
          <a:prstGeom prst="star8">
            <a:avLst>
              <a:gd name="adj" fmla="val 38250"/>
            </a:avLst>
          </a:prstGeom>
          <a:solidFill>
            <a:srgbClr val="F5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4400" b="1" dirty="0" smtClean="0">
                <a:solidFill>
                  <a:srgbClr val="005DA2"/>
                </a:solidFill>
              </a:rPr>
              <a:t>Н</a:t>
            </a:r>
            <a:r>
              <a:rPr lang="ru-RU" sz="4400" b="1" dirty="0" smtClean="0">
                <a:solidFill>
                  <a:srgbClr val="FF0000"/>
                </a:solidFill>
              </a:rPr>
              <a:t>Э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квы в картинках (Ф, Х, Ц, Ч, Ш, Щ, Э, Ю, Я) БебиКлад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06489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Фигура, имеющая форму буквы L 2"/>
          <p:cNvSpPr/>
          <p:nvPr/>
        </p:nvSpPr>
        <p:spPr>
          <a:xfrm rot="18734846">
            <a:off x="1422050" y="2411966"/>
            <a:ext cx="489783" cy="266520"/>
          </a:xfrm>
          <a:prstGeom prst="corne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Фигура, имеющая форму буквы L 3"/>
          <p:cNvSpPr/>
          <p:nvPr/>
        </p:nvSpPr>
        <p:spPr>
          <a:xfrm rot="18734846">
            <a:off x="4086347" y="3350591"/>
            <a:ext cx="489783" cy="266520"/>
          </a:xfrm>
          <a:prstGeom prst="corne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4"/>
          <p:cNvSpPr/>
          <p:nvPr/>
        </p:nvSpPr>
        <p:spPr>
          <a:xfrm rot="18734846">
            <a:off x="6462610" y="2342479"/>
            <a:ext cx="489783" cy="266520"/>
          </a:xfrm>
          <a:prstGeom prst="corne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Фигура, имеющая форму буквы L 5"/>
          <p:cNvSpPr/>
          <p:nvPr/>
        </p:nvSpPr>
        <p:spPr>
          <a:xfrm rot="18734846">
            <a:off x="6102571" y="5438824"/>
            <a:ext cx="489783" cy="266520"/>
          </a:xfrm>
          <a:prstGeom prst="corne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Фигура, имеющая форму буквы L 6"/>
          <p:cNvSpPr/>
          <p:nvPr/>
        </p:nvSpPr>
        <p:spPr>
          <a:xfrm rot="18734846">
            <a:off x="1638075" y="4430711"/>
            <a:ext cx="489783" cy="266520"/>
          </a:xfrm>
          <a:prstGeom prst="corne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3645024"/>
            <a:ext cx="1008112" cy="1706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Пользователь\AppData\Local\Temp\cartoon-eskimos-clipar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645024"/>
            <a:ext cx="1224136" cy="183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0"/>
            <a:ext cx="6192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Выложи букву </a:t>
            </a:r>
            <a:r>
              <a:rPr lang="ru-RU" sz="3600" b="1" dirty="0" smtClean="0">
                <a:solidFill>
                  <a:srgbClr val="FF0000"/>
                </a:solidFill>
              </a:rPr>
              <a:t>Э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из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шнурочков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   природного материала,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     пластилина, пуговиц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6626" name="Picture 2" descr="Буква Э &quot; Поиск мастер классов, поделок своими руками и рукоделия на SearchMasterclass.Net"/>
          <p:cNvPicPr>
            <a:picLocks noChangeAspect="1" noChangeArrowheads="1"/>
          </p:cNvPicPr>
          <p:nvPr/>
        </p:nvPicPr>
        <p:blipFill>
          <a:blip r:embed="rId2" cstate="print"/>
          <a:srcRect l="10000" t="9450" r="12001" b="10226"/>
          <a:stretch>
            <a:fillRect/>
          </a:stretch>
        </p:blipFill>
        <p:spPr bwMode="auto">
          <a:xfrm>
            <a:off x="3131840" y="2204864"/>
            <a:ext cx="2808312" cy="3672408"/>
          </a:xfrm>
          <a:prstGeom prst="rect">
            <a:avLst/>
          </a:prstGeom>
          <a:noFill/>
        </p:spPr>
      </p:pic>
      <p:pic>
        <p:nvPicPr>
          <p:cNvPr id="26628" name="Picture 4" descr="Виды коллекционирования Интересные факты о пуговице - Expo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72816"/>
            <a:ext cx="2623149" cy="2088232"/>
          </a:xfrm>
          <a:prstGeom prst="rect">
            <a:avLst/>
          </a:prstGeom>
          <a:noFill/>
        </p:spPr>
      </p:pic>
      <p:pic>
        <p:nvPicPr>
          <p:cNvPr id="26630" name="Picture 6" descr="Воспитание детей I Игры для детей I Развитие ребенка - Part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25144"/>
            <a:ext cx="2693562" cy="1972073"/>
          </a:xfrm>
          <a:prstGeom prst="rect">
            <a:avLst/>
          </a:prstGeom>
          <a:noFill/>
        </p:spPr>
      </p:pic>
      <p:pic>
        <p:nvPicPr>
          <p:cNvPr id="26632" name="Picture 8" descr="Где можно купить шнурки для обуви"/>
          <p:cNvPicPr>
            <a:picLocks noChangeAspect="1" noChangeArrowheads="1"/>
          </p:cNvPicPr>
          <p:nvPr/>
        </p:nvPicPr>
        <p:blipFill>
          <a:blip r:embed="rId5" cstate="print"/>
          <a:srcRect l="3360" t="2210" r="2561" b="4949"/>
          <a:stretch>
            <a:fillRect/>
          </a:stretch>
        </p:blipFill>
        <p:spPr bwMode="auto">
          <a:xfrm>
            <a:off x="6660232" y="4941168"/>
            <a:ext cx="2208245" cy="1656184"/>
          </a:xfrm>
          <a:prstGeom prst="rect">
            <a:avLst/>
          </a:prstGeom>
          <a:noFill/>
        </p:spPr>
      </p:pic>
      <p:pic>
        <p:nvPicPr>
          <p:cNvPr id="26634" name="Picture 10" descr="Куплю фасоль оптом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1628800"/>
            <a:ext cx="2042592" cy="1702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2304256" cy="2324293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49623"/>
            <a:ext cx="2304256" cy="2324293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545" y="3583034"/>
            <a:ext cx="2304256" cy="2324293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357422" y="500042"/>
            <a:ext cx="6429420" cy="167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168" tIns="253920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Молодцы</a:t>
            </a: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395536" y="62373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332656"/>
            <a:ext cx="7627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Какой звук повторяется в словах: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47" descr="0003-002-Straus-straus-samaja-bolshaja-ptits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700808"/>
            <a:ext cx="2304256" cy="2792360"/>
          </a:xfrm>
          <a:prstGeom prst="rect">
            <a:avLst/>
          </a:prstGeom>
          <a:noFill/>
        </p:spPr>
      </p:pic>
      <p:pic>
        <p:nvPicPr>
          <p:cNvPr id="10" name="Рисунок 51" descr="эскимош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43969">
            <a:off x="6675019" y="1679114"/>
            <a:ext cx="1466973" cy="2257735"/>
          </a:xfrm>
          <a:prstGeom prst="rect">
            <a:avLst/>
          </a:prstGeom>
          <a:noFill/>
        </p:spPr>
      </p:pic>
      <p:pic>
        <p:nvPicPr>
          <p:cNvPr id="11" name="Picture 6" descr="JCB JS 220 S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501008"/>
            <a:ext cx="2736304" cy="1886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3645024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Голос свободно выходит через рот</a:t>
            </a:r>
            <a:r>
              <a:rPr lang="uk-UA" sz="2000" b="1" dirty="0" smtClean="0"/>
              <a:t>, не </a:t>
            </a:r>
            <a:r>
              <a:rPr lang="uk-UA" sz="2000" b="1" dirty="0" err="1" smtClean="0"/>
              <a:t>встречает</a:t>
            </a:r>
            <a:r>
              <a:rPr lang="uk-UA" sz="2000" b="1" dirty="0" smtClean="0"/>
              <a:t> на </a:t>
            </a:r>
            <a:r>
              <a:rPr lang="uk-UA" sz="2000" b="1" dirty="0" err="1" smtClean="0"/>
              <a:t>своём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пути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преград</a:t>
            </a:r>
            <a:r>
              <a:rPr lang="uk-UA" sz="2000" b="1" dirty="0" smtClean="0"/>
              <a:t>, </a:t>
            </a:r>
            <a:r>
              <a:rPr lang="uk-UA" sz="2000" b="1" dirty="0" err="1" smtClean="0"/>
              <a:t>значит</a:t>
            </a:r>
            <a:r>
              <a:rPr lang="uk-UA" sz="2000" b="1" dirty="0" smtClean="0"/>
              <a:t>, звук </a:t>
            </a:r>
            <a:r>
              <a:rPr lang="uk-UA" sz="2000" b="1" dirty="0" smtClean="0">
                <a:latin typeface="Times New Roman"/>
                <a:cs typeface="Times New Roman"/>
              </a:rPr>
              <a:t>[</a:t>
            </a:r>
            <a:r>
              <a:rPr lang="ru-RU" sz="2000" b="1" dirty="0" smtClean="0">
                <a:latin typeface="Times New Roman"/>
                <a:cs typeface="Times New Roman"/>
              </a:rPr>
              <a:t>э</a:t>
            </a:r>
            <a:r>
              <a:rPr lang="uk-UA" sz="2000" b="1" dirty="0" smtClean="0">
                <a:latin typeface="Times New Roman"/>
                <a:cs typeface="Times New Roman"/>
              </a:rPr>
              <a:t>] –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гласный</a:t>
            </a:r>
            <a:r>
              <a:rPr lang="uk-UA" sz="2000" b="1" dirty="0" smtClean="0">
                <a:latin typeface="Times New Roman"/>
                <a:cs typeface="Times New Roman"/>
              </a:rPr>
              <a:t>.</a:t>
            </a:r>
            <a:endParaRPr lang="ru-RU" sz="2000" b="1" dirty="0"/>
          </a:p>
        </p:txBody>
      </p:sp>
      <p:pic>
        <p:nvPicPr>
          <p:cNvPr id="6" name="Рисунок 5" descr="Red Lips Med image - vector clip art online, royalty free &amp; 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00808"/>
            <a:ext cx="2517626" cy="14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31640" y="4653136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Звук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[</a:t>
            </a:r>
            <a:r>
              <a:rPr lang="ru-RU" sz="4000" b="1" dirty="0" smtClean="0">
                <a:solidFill>
                  <a:srgbClr val="C00000"/>
                </a:solidFill>
              </a:rPr>
              <a:t>Э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]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 обозначаем 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2464" y="709464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Характеристика звука </a:t>
            </a:r>
            <a:r>
              <a:rPr lang="ru-RU" sz="40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[</a:t>
            </a:r>
            <a:r>
              <a:rPr lang="ru-RU" sz="4000" b="1" dirty="0" smtClean="0">
                <a:solidFill>
                  <a:srgbClr val="00B050"/>
                </a:solidFill>
              </a:rPr>
              <a:t>Э</a:t>
            </a:r>
            <a:r>
              <a:rPr lang="ru-RU" sz="40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]</a:t>
            </a:r>
            <a:r>
              <a:rPr lang="ru-RU" sz="4000" b="1" dirty="0" smtClean="0">
                <a:solidFill>
                  <a:srgbClr val="00B050"/>
                </a:solidFill>
              </a:rPr>
              <a:t>: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Documents and Settings\Admin\Рабочий стол\music_staff_hg_clr_1992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1340768"/>
            <a:ext cx="2736304" cy="1779421"/>
          </a:xfrm>
          <a:prstGeom prst="ellipse">
            <a:avLst/>
          </a:prstGeom>
          <a:noFill/>
        </p:spPr>
      </p:pic>
      <p:pic>
        <p:nvPicPr>
          <p:cNvPr id="11" name="Picture 2" descr="http://logopaedist.narod.ru/images/simvol_image1.PNG"/>
          <p:cNvPicPr>
            <a:picLocks noChangeAspect="1" noChangeArrowheads="1"/>
          </p:cNvPicPr>
          <p:nvPr/>
        </p:nvPicPr>
        <p:blipFill>
          <a:blip r:embed="rId4" cstate="print"/>
          <a:srcRect l="5287" t="43166" r="55944" b="32335"/>
          <a:stretch>
            <a:fillRect/>
          </a:stretch>
        </p:blipFill>
        <p:spPr bwMode="auto">
          <a:xfrm>
            <a:off x="6516216" y="4293096"/>
            <a:ext cx="1885924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188640"/>
            <a:ext cx="741682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    </a:t>
            </a:r>
            <a:r>
              <a:rPr lang="ru-RU" sz="4000" b="1" dirty="0" smtClean="0">
                <a:solidFill>
                  <a:srgbClr val="996633"/>
                </a:solidFill>
              </a:rPr>
              <a:t>Где находится звук </a:t>
            </a:r>
            <a:r>
              <a:rPr lang="ru-RU" sz="4000" b="1" dirty="0" smtClean="0">
                <a:solidFill>
                  <a:srgbClr val="996633"/>
                </a:solidFill>
                <a:latin typeface="Times New Roman"/>
                <a:cs typeface="Times New Roman"/>
              </a:rPr>
              <a:t>[</a:t>
            </a:r>
            <a:r>
              <a:rPr lang="ru-RU" sz="4000" b="1" dirty="0" smtClean="0">
                <a:solidFill>
                  <a:srgbClr val="FF0000"/>
                </a:solidFill>
              </a:rPr>
              <a:t>Э</a:t>
            </a:r>
            <a:r>
              <a:rPr lang="ru-RU" sz="4000" b="1" dirty="0" smtClean="0">
                <a:solidFill>
                  <a:srgbClr val="996633"/>
                </a:solidFill>
                <a:latin typeface="Times New Roman"/>
                <a:cs typeface="Times New Roman"/>
              </a:rPr>
              <a:t>]</a:t>
            </a:r>
          </a:p>
          <a:p>
            <a:r>
              <a:rPr lang="ru-RU" sz="2400" b="1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     (в начале, в середине или в конце слова?)</a:t>
            </a:r>
          </a:p>
          <a:p>
            <a:r>
              <a:rPr lang="ru-RU" b="1" dirty="0" smtClean="0"/>
              <a:t>                           Раскрась соответствующий квадрат</a:t>
            </a:r>
            <a:endParaRPr lang="ru-RU" b="1" dirty="0"/>
          </a:p>
        </p:txBody>
      </p:sp>
      <p:pic>
        <p:nvPicPr>
          <p:cNvPr id="5122" name="Picture 2" descr="Этажерка RSV. Мебель для гостиной. Мебель и шторы Малайзии. Студия &quot;Сантош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63" t="7848" r="23487" b="8445"/>
          <a:stretch>
            <a:fillRect/>
          </a:stretch>
        </p:blipFill>
        <p:spPr bwMode="auto">
          <a:xfrm>
            <a:off x="467543" y="1844824"/>
            <a:ext cx="1984721" cy="30243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5445224"/>
            <a:ext cx="151216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87624" y="544522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691680" y="544522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Вкусные и аппетитные меренги (безе)"/>
          <p:cNvPicPr>
            <a:picLocks noChangeAspect="1" noChangeArrowheads="1"/>
          </p:cNvPicPr>
          <p:nvPr/>
        </p:nvPicPr>
        <p:blipFill>
          <a:blip r:embed="rId3" cstate="print"/>
          <a:srcRect l="1605" t="16853" r="10116" b="13326"/>
          <a:stretch>
            <a:fillRect/>
          </a:stretch>
        </p:blipFill>
        <p:spPr bwMode="auto">
          <a:xfrm>
            <a:off x="2987824" y="2204864"/>
            <a:ext cx="3106897" cy="187220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851920" y="4653136"/>
            <a:ext cx="151216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876256" y="5733256"/>
            <a:ext cx="151216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355976" y="465313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380312" y="57332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860032" y="465313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884368" y="57332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83568" y="5445224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860032" y="4653136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380312" y="5733256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www.domlogo.ru/kartinki/statuet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18" r="36213"/>
          <a:stretch>
            <a:fillRect/>
          </a:stretch>
        </p:blipFill>
        <p:spPr bwMode="auto">
          <a:xfrm>
            <a:off x="6948264" y="2104119"/>
            <a:ext cx="1440160" cy="3313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996633"/>
                </a:solidFill>
              </a:rPr>
              <a:t>Выполни звуковой анализ слов:</a:t>
            </a:r>
            <a:endParaRPr lang="ru-RU" sz="3600" b="1" dirty="0">
              <a:solidFill>
                <a:srgbClr val="996633"/>
              </a:solidFill>
            </a:endParaRPr>
          </a:p>
        </p:txBody>
      </p:sp>
      <p:pic>
        <p:nvPicPr>
          <p:cNvPr id="22532" name="Picture 4" descr="ЖК телевизор Hanns.G HANNSwood &quot; Интернет магазин низких цен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340768"/>
            <a:ext cx="2592288" cy="2592288"/>
          </a:xfrm>
          <a:prstGeom prst="rect">
            <a:avLst/>
          </a:prstGeom>
          <a:noFill/>
        </p:spPr>
      </p:pic>
      <p:pic>
        <p:nvPicPr>
          <p:cNvPr id="5" name="Рисунок 51" descr="эскимош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43969">
            <a:off x="6458995" y="1031042"/>
            <a:ext cx="1466973" cy="225773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28184" y="6309320"/>
            <a:ext cx="2629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Экран, силуэты, эскимо.</a:t>
            </a:r>
            <a:endParaRPr lang="ru-RU" i="1" dirty="0"/>
          </a:p>
        </p:txBody>
      </p:sp>
      <p:sp>
        <p:nvSpPr>
          <p:cNvPr id="8" name="Овал 7"/>
          <p:cNvSpPr/>
          <p:nvPr/>
        </p:nvSpPr>
        <p:spPr>
          <a:xfrm>
            <a:off x="611560" y="4365104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979712" y="4365104"/>
            <a:ext cx="216024" cy="2160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635896" y="566124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427984" y="566124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652120" y="566124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16216" y="321297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884368" y="321297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748464" y="321297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71600" y="4365104"/>
            <a:ext cx="216024" cy="2160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259632" y="4365104"/>
            <a:ext cx="216024" cy="2160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619672" y="4365104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948264" y="3212976"/>
            <a:ext cx="216024" cy="2160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380312" y="3212976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316416" y="3212976"/>
            <a:ext cx="216024" cy="2160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Силуэты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9540" r="18495"/>
          <a:stretch>
            <a:fillRect/>
          </a:stretch>
        </p:blipFill>
        <p:spPr bwMode="auto">
          <a:xfrm>
            <a:off x="3563888" y="2996952"/>
            <a:ext cx="2448272" cy="2469444"/>
          </a:xfrm>
          <a:prstGeom prst="rect">
            <a:avLst/>
          </a:prstGeom>
          <a:noFill/>
        </p:spPr>
      </p:pic>
      <p:sp>
        <p:nvSpPr>
          <p:cNvPr id="32" name="Овал 31"/>
          <p:cNvSpPr/>
          <p:nvPr/>
        </p:nvSpPr>
        <p:spPr>
          <a:xfrm>
            <a:off x="3275856" y="5661248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067944" y="5661248"/>
            <a:ext cx="216024" cy="2160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292080" y="5661248"/>
            <a:ext cx="216024" cy="2160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788024" y="566124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23" grpId="0" animBg="1"/>
      <p:bldP spid="26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0825" y="260350"/>
            <a:ext cx="8642350" cy="63373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827088" y="404813"/>
            <a:ext cx="741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«Услышь слово со звуком Э и положи фишку» </a:t>
            </a:r>
          </a:p>
        </p:txBody>
      </p:sp>
      <p:pic>
        <p:nvPicPr>
          <p:cNvPr id="7" name="Picture 8" descr="http://2.bp.blogspot.com/-piHN6033WRo/VD94c2zu2fI/AAAAAAAACNo/-CPlguLbnoM/s1600/%D0%90%D0%B2%D1%82%D0%BE%D0%B1%D1%83%D1%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65175"/>
            <a:ext cx="2160588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www.urltarget.com/images/food-bali-ice-desserts-cream-glace-dessert-col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708275"/>
            <a:ext cx="1344613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img.sotmarket.ru/img/detskie_tovary/nabori_dlya_tvorchestva/masshtabnye_modeli/motormax/motormax-audi-tt-coupe-1-18-73340-0-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941888"/>
            <a:ext cx="3030538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s://umbum.moscow/image/data/simple-cardboard/2/052-ekskavato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908050"/>
            <a:ext cx="1884362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picstons.ru/img/picture/Oct/18/67918baf6563dc2fbc816268e055c282/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04" r="12993"/>
          <a:stretch>
            <a:fillRect/>
          </a:stretch>
        </p:blipFill>
        <p:spPr bwMode="auto">
          <a:xfrm>
            <a:off x="2700338" y="836613"/>
            <a:ext cx="140811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http://tavsanliayasansor.com/Dosyalar/Urun/y6a00d4144623da6a47011016652da2860d-500pi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2492375"/>
            <a:ext cx="15525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http://fotohomka.ru/images/Jan/10/3dd8254f253bf135285cf25e70c28557/mini_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981075"/>
            <a:ext cx="2036762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f20.ifotki.info/org/ff8815fe1607971bd15241db39b1d39d5b4c98261369264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EF6"/>
              </a:clrFrom>
              <a:clrTo>
                <a:srgbClr val="FDFEF6">
                  <a:alpha val="0"/>
                </a:srgbClr>
              </a:clrTo>
            </a:clrChange>
          </a:blip>
          <a:srcRect b="4765"/>
          <a:stretch>
            <a:fillRect/>
          </a:stretch>
        </p:blipFill>
        <p:spPr bwMode="auto">
          <a:xfrm>
            <a:off x="611188" y="4149725"/>
            <a:ext cx="31067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http://animalsadda.com/wp-content/uploads/2017/05/Platypus-3.png"/>
          <p:cNvPicPr>
            <a:picLocks noChangeAspect="1" noChangeArrowheads="1"/>
          </p:cNvPicPr>
          <p:nvPr/>
        </p:nvPicPr>
        <p:blipFill>
          <a:blip r:embed="rId10" cstate="print"/>
          <a:srcRect l="21985" t="29393" r="18443" b="24754"/>
          <a:stretch>
            <a:fillRect/>
          </a:stretch>
        </p:blipFill>
        <p:spPr bwMode="auto">
          <a:xfrm>
            <a:off x="5867400" y="2708275"/>
            <a:ext cx="223361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 descr="http://geoman.ru/books/item/f00/s00/z0000056/pic/000765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3860800"/>
            <a:ext cx="1905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0825" y="260350"/>
            <a:ext cx="8642350" cy="63373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692275" y="333375"/>
            <a:ext cx="5975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«Подели слова на слоги» </a:t>
            </a:r>
          </a:p>
        </p:txBody>
      </p:sp>
      <p:pic>
        <p:nvPicPr>
          <p:cNvPr id="18437" name="Picture 2" descr="http://900igr.net/up/datai/92195/0014-016-.jpg"/>
          <p:cNvPicPr>
            <a:picLocks noChangeAspect="1" noChangeArrowheads="1"/>
          </p:cNvPicPr>
          <p:nvPr/>
        </p:nvPicPr>
        <p:blipFill>
          <a:blip r:embed="rId2" cstate="print"/>
          <a:srcRect l="17836" t="19850" r="60371" b="57674"/>
          <a:stretch>
            <a:fillRect/>
          </a:stretch>
        </p:blipFill>
        <p:spPr bwMode="auto">
          <a:xfrm>
            <a:off x="755650" y="4868863"/>
            <a:ext cx="1143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s://umbum.moscow/image/data/simple-cardboard/2/052-ekskavato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981075"/>
            <a:ext cx="230505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urltarget.com/images/food-bali-ice-desserts-cream-glace-dessert-col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1052513"/>
            <a:ext cx="1344612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" descr="http://900igr.net/up/datai/92195/0014-016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FAF"/>
              </a:clrFrom>
              <a:clrTo>
                <a:srgbClr val="FCFFAF">
                  <a:alpha val="0"/>
                </a:srgbClr>
              </a:clrTo>
            </a:clrChange>
          </a:blip>
          <a:srcRect l="60368" r="17677" b="57674"/>
          <a:stretch>
            <a:fillRect/>
          </a:stretch>
        </p:blipFill>
        <p:spPr bwMode="auto">
          <a:xfrm>
            <a:off x="5076825" y="3789363"/>
            <a:ext cx="115093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http://geoman.ru/books/item/f00/s00/z0000056/pic/00076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981075"/>
            <a:ext cx="1905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http://tavsanliayasansor.com/Dosyalar/Urun/y6a00d4144623da6a47011016652da2860d-500pi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836613"/>
            <a:ext cx="2736850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2" descr="http://900igr.net/up/datai/92195/0014-016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FAB"/>
              </a:clrFrom>
              <a:clrTo>
                <a:srgbClr val="FAFFAB">
                  <a:alpha val="0"/>
                </a:srgbClr>
              </a:clrTo>
            </a:clrChange>
          </a:blip>
          <a:srcRect l="60368" t="4703" r="17677" b="57674"/>
          <a:stretch>
            <a:fillRect/>
          </a:stretch>
        </p:blipFill>
        <p:spPr bwMode="auto">
          <a:xfrm>
            <a:off x="7236296" y="4149080"/>
            <a:ext cx="11525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2" descr="http://900igr.net/up/datai/92195/0014-016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rcRect l="17836" t="19850" r="60371" b="62514"/>
          <a:stretch>
            <a:fillRect/>
          </a:stretch>
        </p:blipFill>
        <p:spPr bwMode="auto">
          <a:xfrm>
            <a:off x="7164288" y="3068960"/>
            <a:ext cx="11430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f20.ifotki.info/org/ff8815fe1607971bd15241db39b1d39d5b4c9826136926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EF6"/>
              </a:clrFrom>
              <a:clrTo>
                <a:srgbClr val="FDFEF6">
                  <a:alpha val="0"/>
                </a:srgbClr>
              </a:clrTo>
            </a:clrChange>
          </a:blip>
          <a:srcRect b="4765"/>
          <a:stretch>
            <a:fillRect/>
          </a:stretch>
        </p:blipFill>
        <p:spPr bwMode="auto">
          <a:xfrm>
            <a:off x="3059113" y="981075"/>
            <a:ext cx="31083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2" descr="http://900igr.net/up/datai/92195/0014-016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D8F3"/>
              </a:clrFrom>
              <a:clrTo>
                <a:srgbClr val="FFD8F3">
                  <a:alpha val="0"/>
                </a:srgbClr>
              </a:clrTo>
            </a:clrChange>
          </a:blip>
          <a:srcRect l="39789" t="9406" r="39632" b="57674"/>
          <a:stretch>
            <a:fillRect/>
          </a:stretch>
        </p:blipFill>
        <p:spPr bwMode="auto">
          <a:xfrm>
            <a:off x="2916238" y="4292600"/>
            <a:ext cx="10795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34653 0.38843 " pathEditMode="relative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09444 0.51435 " pathEditMode="relative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66667E-6 L -0.14184 0.4095 " pathEditMode="relative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34635 0.32547 " pathEditMode="relative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5.55556E-6 L -0.09444 0.38865 " pathEditMode="relative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0825" y="260350"/>
            <a:ext cx="8642350" cy="63373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827088" y="333375"/>
            <a:ext cx="741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«Что изменилось?»</a:t>
            </a:r>
          </a:p>
        </p:txBody>
      </p:sp>
      <p:pic>
        <p:nvPicPr>
          <p:cNvPr id="20485" name="Picture 2" descr="http://www.urltarget.com/images/food-bali-ice-desserts-cream-glace-dessert-co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981075"/>
            <a:ext cx="1500187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https://umbum.moscow/image/data/simple-cardboard/2/052-ekskavato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125538"/>
            <a:ext cx="29464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http://tavsanliayasansor.com/Dosyalar/Urun/y6a00d4144623da6a47011016652da2860d-500pi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1125538"/>
            <a:ext cx="2520950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" descr="http://f20.ifotki.info/org/ff8815fe1607971bd15241db39b1d39d5b4c9826136926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EF6"/>
              </a:clrFrom>
              <a:clrTo>
                <a:srgbClr val="FDFEF6">
                  <a:alpha val="0"/>
                </a:srgbClr>
              </a:clrTo>
            </a:clrChange>
          </a:blip>
          <a:srcRect b="4765"/>
          <a:stretch>
            <a:fillRect/>
          </a:stretch>
        </p:blipFill>
        <p:spPr bwMode="auto">
          <a:xfrm>
            <a:off x="468313" y="3860800"/>
            <a:ext cx="310673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4" descr="http://geoman.ru/books/item/f00/s00/z0000056/pic/00076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3860800"/>
            <a:ext cx="1905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2" descr="C:\Users\Пользователь\AppData\Local\Temp\cartoon-eskimos-clipart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3429000"/>
            <a:ext cx="21050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</TotalTime>
  <Words>399</Words>
  <Application>Microsoft Office PowerPoint</Application>
  <PresentationFormat>Экран (4:3)</PresentationFormat>
  <Paragraphs>95</Paragraphs>
  <Slides>23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«Составь слово»</vt:lpstr>
      <vt:lpstr>Презентация PowerPoint</vt:lpstr>
      <vt:lpstr>Презентация PowerPoint</vt:lpstr>
      <vt:lpstr>Презентация PowerPoint</vt:lpstr>
      <vt:lpstr>Читаем</vt:lpstr>
      <vt:lpstr>Читаем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Сергей</cp:lastModifiedBy>
  <cp:revision>107</cp:revision>
  <dcterms:created xsi:type="dcterms:W3CDTF">2010-10-01T12:45:47Z</dcterms:created>
  <dcterms:modified xsi:type="dcterms:W3CDTF">2022-01-26T04:35:55Z</dcterms:modified>
</cp:coreProperties>
</file>