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1" r:id="rId4"/>
    <p:sldId id="270" r:id="rId5"/>
    <p:sldId id="272" r:id="rId6"/>
    <p:sldId id="273" r:id="rId7"/>
    <p:sldId id="274" r:id="rId8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536" y="120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0" y="2483768"/>
            <a:ext cx="6858000" cy="7386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6575" algn="ctr"/>
            <a:r>
              <a:rPr lang="ru-RU" sz="2800" b="1" dirty="0" smtClean="0">
                <a:latin typeface="Bookman Old Style" pitchFamily="18" charset="0"/>
              </a:rPr>
              <a:t>Мастер-класс для родителей </a:t>
            </a:r>
          </a:p>
          <a:p>
            <a:pPr indent="536575" algn="ctr"/>
            <a:r>
              <a:rPr lang="ru-RU" sz="2800" b="1" dirty="0" smtClean="0">
                <a:latin typeface="Bookman Old Style" pitchFamily="18" charset="0"/>
              </a:rPr>
              <a:t>по </a:t>
            </a:r>
            <a:r>
              <a:rPr lang="ru-RU" sz="2800" b="1" dirty="0" smtClean="0">
                <a:latin typeface="Bookman Old Style" pitchFamily="18" charset="0"/>
                <a:cs typeface="Calibri" pitchFamily="34" charset="0"/>
              </a:rPr>
              <a:t>технологии </a:t>
            </a:r>
            <a:r>
              <a:rPr lang="ru-RU" sz="2800" b="1" dirty="0" smtClean="0">
                <a:latin typeface="Bookman Old Style" pitchFamily="18" charset="0"/>
                <a:cs typeface="Calibri" pitchFamily="34" charset="0"/>
              </a:rPr>
              <a:t>синквейна  в форме игры </a:t>
            </a:r>
            <a:r>
              <a:rPr lang="ru-RU" sz="2800" b="1" dirty="0" smtClean="0">
                <a:latin typeface="Bookman Old Style" pitchFamily="18" charset="0"/>
                <a:cs typeface="Calibri" pitchFamily="34" charset="0"/>
              </a:rPr>
              <a:t>с</a:t>
            </a:r>
            <a:r>
              <a:rPr lang="ru-RU" sz="28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b="1" dirty="0" smtClean="0">
                <a:latin typeface="Bookman Old Style" pitchFamily="18" charset="0"/>
              </a:rPr>
              <a:t>детьми </a:t>
            </a:r>
            <a:r>
              <a:rPr lang="ru-RU" sz="2800" b="1" dirty="0" smtClean="0">
                <a:latin typeface="Bookman Old Style" pitchFamily="18" charset="0"/>
              </a:rPr>
              <a:t>в условиях оффлайн обучения</a:t>
            </a:r>
          </a:p>
          <a:p>
            <a:pPr indent="536575" algn="ctr"/>
            <a:r>
              <a:rPr lang="ru-RU" sz="2800" b="1" i="1" dirty="0" smtClean="0">
                <a:solidFill>
                  <a:srgbClr val="002060"/>
                </a:solidFill>
                <a:latin typeface="Bookman Old Style" pitchFamily="18" charset="0"/>
              </a:rPr>
              <a:t>«Мастерская слова»</a:t>
            </a:r>
          </a:p>
          <a:p>
            <a:pPr indent="92075" algn="ctr"/>
            <a:r>
              <a:rPr lang="ru-RU" sz="2800" b="1" i="1" dirty="0" smtClean="0">
                <a:solidFill>
                  <a:srgbClr val="002060"/>
                </a:solidFill>
                <a:latin typeface="Bookman Old Style" pitchFamily="18" charset="0"/>
              </a:rPr>
              <a:t>«</a:t>
            </a:r>
            <a:r>
              <a:rPr lang="ru-RU" sz="2800" b="1" i="1" dirty="0" smtClean="0">
                <a:solidFill>
                  <a:srgbClr val="002060"/>
                </a:solidFill>
                <a:latin typeface="Bookman Old Style" pitchFamily="18" charset="0"/>
              </a:rPr>
              <a:t>Лесенка волшебника Синквейна</a:t>
            </a:r>
            <a:r>
              <a:rPr lang="ru-RU" sz="2800" b="1" i="1" dirty="0" smtClean="0">
                <a:solidFill>
                  <a:srgbClr val="002060"/>
                </a:solidFill>
                <a:latin typeface="Bookman Old Style" pitchFamily="18" charset="0"/>
              </a:rPr>
              <a:t>» </a:t>
            </a:r>
            <a:endParaRPr lang="ru-RU" sz="2800" b="1" i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sz="1600" b="1" i="1" dirty="0" smtClean="0">
                <a:latin typeface="Bookman Old Style" pitchFamily="18" charset="0"/>
              </a:rPr>
              <a:t>Синквейн</a:t>
            </a:r>
            <a:r>
              <a:rPr lang="ru-RU" sz="1600" i="1" dirty="0" smtClean="0">
                <a:latin typeface="Bookman Old Style" pitchFamily="18" charset="0"/>
              </a:rPr>
              <a:t> </a:t>
            </a:r>
            <a:r>
              <a:rPr lang="ru-RU" sz="1600" i="1" dirty="0" smtClean="0">
                <a:latin typeface="Bookman Old Style" pitchFamily="18" charset="0"/>
              </a:rPr>
              <a:t>- </a:t>
            </a:r>
            <a:r>
              <a:rPr lang="ru-RU" sz="1600" i="1" dirty="0" smtClean="0">
                <a:latin typeface="Bookman Old Style" pitchFamily="18" charset="0"/>
              </a:rPr>
              <a:t>слово французское, в переводе означает «стихотворение из пяти строк». Форма синквейна была разработана американской поэтессой Аделаидой </a:t>
            </a:r>
            <a:r>
              <a:rPr lang="ru-RU" sz="1600" i="1" dirty="0" err="1" smtClean="0">
                <a:latin typeface="Bookman Old Style" pitchFamily="18" charset="0"/>
              </a:rPr>
              <a:t>Крэпси</a:t>
            </a:r>
            <a:r>
              <a:rPr lang="ru-RU" sz="1600" i="1" dirty="0" smtClean="0">
                <a:latin typeface="Bookman Old Style" pitchFamily="18" charset="0"/>
              </a:rPr>
              <a:t>, которая опиралась на японские стихи </a:t>
            </a:r>
            <a:r>
              <a:rPr lang="ru-RU" sz="1600" i="1" dirty="0" smtClean="0">
                <a:latin typeface="Bookman Old Style" pitchFamily="18" charset="0"/>
              </a:rPr>
              <a:t>- </a:t>
            </a:r>
            <a:r>
              <a:rPr lang="ru-RU" sz="1600" i="1" dirty="0" err="1" smtClean="0">
                <a:latin typeface="Bookman Old Style" pitchFamily="18" charset="0"/>
              </a:rPr>
              <a:t>хоку</a:t>
            </a:r>
            <a:r>
              <a:rPr lang="ru-RU" sz="1600" i="1" dirty="0" smtClean="0">
                <a:latin typeface="Bookman Old Style" pitchFamily="18" charset="0"/>
              </a:rPr>
              <a:t> (</a:t>
            </a:r>
            <a:r>
              <a:rPr lang="ru-RU" sz="1600" i="1" dirty="0" err="1" smtClean="0">
                <a:latin typeface="Bookman Old Style" pitchFamily="18" charset="0"/>
              </a:rPr>
              <a:t>хайку</a:t>
            </a:r>
            <a:r>
              <a:rPr lang="ru-RU" sz="1600" i="1" dirty="0" smtClean="0">
                <a:latin typeface="Bookman Old Style" pitchFamily="18" charset="0"/>
              </a:rPr>
              <a:t>), маленький стих, без рифмы, отличающееся краткостью, которое читается очень </a:t>
            </a:r>
            <a:r>
              <a:rPr lang="ru-RU" sz="1600" i="1" dirty="0" smtClean="0">
                <a:latin typeface="Bookman Old Style" pitchFamily="18" charset="0"/>
              </a:rPr>
              <a:t>медленно</a:t>
            </a:r>
            <a:endParaRPr lang="ru-RU" sz="1600" b="1" i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indent="536575" algn="ctr"/>
            <a:endParaRPr lang="ru-RU" sz="1600" b="1" i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indent="536575" algn="ctr"/>
            <a:endParaRPr lang="ru-RU" sz="2000" b="1" i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indent="536575" algn="r"/>
            <a:r>
              <a:rPr lang="ru-RU" sz="2000" b="1" i="1" dirty="0" smtClean="0">
                <a:latin typeface="Bookman Old Style" pitchFamily="18" charset="0"/>
              </a:rPr>
              <a:t>Подготовила: </a:t>
            </a:r>
          </a:p>
          <a:p>
            <a:pPr indent="536575" algn="r"/>
            <a:r>
              <a:rPr lang="ru-RU" sz="2000" b="1" i="1" dirty="0" smtClean="0">
                <a:latin typeface="Bookman Old Style" pitchFamily="18" charset="0"/>
              </a:rPr>
              <a:t>учитель-логопед</a:t>
            </a:r>
          </a:p>
          <a:p>
            <a:pPr indent="536575" algn="r"/>
            <a:r>
              <a:rPr lang="ru-RU" sz="2000" b="1" i="1" dirty="0" smtClean="0">
                <a:latin typeface="Bookman Old Style" pitchFamily="18" charset="0"/>
              </a:rPr>
              <a:t>Гусакова Наиля Фаритовна</a:t>
            </a:r>
          </a:p>
          <a:p>
            <a:pPr indent="536575" algn="r"/>
            <a:r>
              <a:rPr lang="ru-RU" sz="2000" b="1" i="1" dirty="0" smtClean="0">
                <a:latin typeface="Bookman Old Style" pitchFamily="18" charset="0"/>
              </a:rPr>
              <a:t>МАДОУ «Детский сад «Ручеёк»</a:t>
            </a:r>
          </a:p>
          <a:p>
            <a:pPr indent="536575" algn="ctr"/>
            <a:endParaRPr lang="ru-RU" sz="1600" b="1" dirty="0" smtClean="0">
              <a:latin typeface="Bookman Old Style" pitchFamily="18" charset="0"/>
            </a:endParaRPr>
          </a:p>
          <a:p>
            <a:pPr indent="536575" algn="ctr"/>
            <a:endParaRPr lang="ru-RU" sz="1600" b="1" dirty="0" smtClean="0">
              <a:latin typeface="Bookman Old Style" pitchFamily="18" charset="0"/>
            </a:endParaRPr>
          </a:p>
          <a:p>
            <a:pPr indent="536575" algn="just"/>
            <a:r>
              <a:rPr lang="ru-RU" sz="1600" b="1" dirty="0" smtClean="0">
                <a:latin typeface="Bookman Old Style" pitchFamily="18" charset="0"/>
              </a:rPr>
              <a:t> </a:t>
            </a:r>
            <a:endParaRPr lang="ru-RU" sz="1600" dirty="0" smtClean="0">
              <a:latin typeface="Bookman Old Style" pitchFamily="18" charset="0"/>
            </a:endParaRPr>
          </a:p>
          <a:p>
            <a:endParaRPr lang="ru-RU" dirty="0"/>
          </a:p>
        </p:txBody>
      </p:sp>
      <p:pic>
        <p:nvPicPr>
          <p:cNvPr id="1029" name="Picture 5" descr="https://mtdata.ru/u25/photo9597/20414334960-0/original.jpe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143252" cy="23574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https://mtdata.ru/u25/photo9597/20414334960-0/original.jpe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"/>
            <a:ext cx="2543605" cy="1907704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0" y="0"/>
            <a:ext cx="6858000" cy="901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6575" algn="just"/>
            <a:r>
              <a:rPr lang="ru-RU" sz="1600" b="1" dirty="0" smtClean="0">
                <a:latin typeface="Bookman Old Style" pitchFamily="18" charset="0"/>
              </a:rPr>
              <a:t>		ИГРА-ЗАНЯТИЕ </a:t>
            </a:r>
            <a:r>
              <a:rPr lang="ru-RU" sz="1600" b="1" dirty="0" smtClean="0">
                <a:latin typeface="Bookman Old Style" pitchFamily="18" charset="0"/>
              </a:rPr>
              <a:t>по </a:t>
            </a:r>
            <a:r>
              <a:rPr lang="ru-RU" sz="1600" b="1" dirty="0" smtClean="0">
                <a:latin typeface="Bookman Old Style" pitchFamily="18" charset="0"/>
              </a:rPr>
              <a:t>					ТЕХНОЛОГИИ </a:t>
            </a:r>
            <a:r>
              <a:rPr lang="ru-RU" sz="1600" i="1" dirty="0" smtClean="0">
                <a:latin typeface="Bookman Old Style" pitchFamily="18" charset="0"/>
              </a:rPr>
              <a:t>синквейн, 	</a:t>
            </a:r>
            <a:r>
              <a:rPr lang="ru-RU" sz="1600" dirty="0" smtClean="0">
                <a:latin typeface="Bookman Old Style" pitchFamily="18" charset="0"/>
              </a:rPr>
              <a:t>как один </a:t>
            </a:r>
            <a:r>
              <a:rPr lang="ru-RU" sz="1600" dirty="0" smtClean="0">
                <a:latin typeface="Bookman Old Style" pitchFamily="18" charset="0"/>
              </a:rPr>
              <a:t>из </a:t>
            </a:r>
            <a:r>
              <a:rPr lang="ru-RU" sz="1600" dirty="0" smtClean="0">
                <a:latin typeface="Bookman Old Style" pitchFamily="18" charset="0"/>
              </a:rPr>
              <a:t>			элементов инновационной диалогической 			технологии</a:t>
            </a:r>
            <a:r>
              <a:rPr lang="ru-RU" sz="1600" dirty="0" smtClean="0">
                <a:latin typeface="Bookman Old Style" pitchFamily="18" charset="0"/>
              </a:rPr>
              <a:t> </a:t>
            </a:r>
            <a:r>
              <a:rPr lang="ru-RU" sz="1600" dirty="0" smtClean="0">
                <a:latin typeface="Bookman Old Style" pitchFamily="18" charset="0"/>
              </a:rPr>
              <a:t>, в </a:t>
            </a:r>
            <a:r>
              <a:rPr lang="ru-RU" sz="1600" dirty="0" smtClean="0">
                <a:latin typeface="Bookman Old Style" pitchFamily="18" charset="0"/>
              </a:rPr>
              <a:t>развитии </a:t>
            </a:r>
            <a:r>
              <a:rPr lang="ru-RU" sz="1600" dirty="0" smtClean="0">
                <a:latin typeface="Bookman Old Style" pitchFamily="18" charset="0"/>
              </a:rPr>
              <a:t>речевых навыков и 		ассоциативного</a:t>
            </a:r>
            <a:r>
              <a:rPr lang="ru-RU" sz="1600" dirty="0" smtClean="0">
                <a:latin typeface="Bookman Old Style" pitchFamily="18" charset="0"/>
              </a:rPr>
              <a:t> мышления у </a:t>
            </a:r>
            <a:r>
              <a:rPr lang="ru-RU" sz="1600" dirty="0" smtClean="0">
                <a:latin typeface="Bookman Old Style" pitchFamily="18" charset="0"/>
              </a:rPr>
              <a:t>дошкольников и 		показать </a:t>
            </a:r>
            <a:r>
              <a:rPr lang="ru-RU" sz="1600" dirty="0" smtClean="0">
                <a:latin typeface="Bookman Old Style" pitchFamily="18" charset="0"/>
              </a:rPr>
              <a:t>значимость данной технологии и в </a:t>
            </a:r>
            <a:r>
              <a:rPr lang="ru-RU" sz="1600" dirty="0" smtClean="0">
                <a:latin typeface="Bookman Old Style" pitchFamily="18" charset="0"/>
              </a:rPr>
              <a:t>		других </a:t>
            </a:r>
            <a:r>
              <a:rPr lang="ru-RU" sz="1600" dirty="0" smtClean="0">
                <a:latin typeface="Bookman Old Style" pitchFamily="18" charset="0"/>
              </a:rPr>
              <a:t>видах деятельности</a:t>
            </a:r>
            <a:r>
              <a:rPr lang="ru-RU" sz="1600" dirty="0" smtClean="0">
                <a:latin typeface="Bookman Old Style" pitchFamily="18" charset="0"/>
              </a:rPr>
              <a:t>.</a:t>
            </a:r>
          </a:p>
          <a:p>
            <a:pPr indent="536575" algn="just"/>
            <a:r>
              <a:rPr lang="ru-RU" sz="1600" dirty="0" smtClean="0">
                <a:latin typeface="Bookman Old Style" pitchFamily="18" charset="0"/>
              </a:rPr>
              <a:t>Инновационность </a:t>
            </a:r>
            <a:r>
              <a:rPr lang="ru-RU" sz="1600" dirty="0" smtClean="0">
                <a:latin typeface="Bookman Old Style" pitchFamily="18" charset="0"/>
              </a:rPr>
              <a:t>технологии </a:t>
            </a:r>
            <a:r>
              <a:rPr lang="ru-RU" sz="1600" dirty="0" smtClean="0">
                <a:latin typeface="Bookman Old Style" pitchFamily="18" charset="0"/>
              </a:rPr>
              <a:t>позволяет использовать форму синквейна для развития связной речи </a:t>
            </a:r>
            <a:r>
              <a:rPr lang="ru-RU" sz="1600" dirty="0" smtClean="0">
                <a:latin typeface="Bookman Old Style" pitchFamily="18" charset="0"/>
              </a:rPr>
              <a:t>детей, повышает речевую активность </a:t>
            </a:r>
            <a:r>
              <a:rPr lang="ru-RU" sz="1600" dirty="0" smtClean="0">
                <a:latin typeface="Bookman Old Style" pitchFamily="18" charset="0"/>
              </a:rPr>
              <a:t>и </a:t>
            </a:r>
            <a:r>
              <a:rPr lang="ru-RU" sz="1600" dirty="0" smtClean="0">
                <a:latin typeface="Bookman Old Style" pitchFamily="18" charset="0"/>
              </a:rPr>
              <a:t>развивает активный словарный запас. Ребенок учится </a:t>
            </a:r>
            <a:r>
              <a:rPr lang="ru-RU" sz="1600" dirty="0" smtClean="0">
                <a:latin typeface="Bookman Old Style" pitchFamily="18" charset="0"/>
              </a:rPr>
              <a:t>находить в большом потоке информации самые главные и существенные признаки, формулировать свои высказывания, делать выводы и заключения, высказывать свое мнение, обобщать</a:t>
            </a:r>
            <a:r>
              <a:rPr lang="ru-RU" sz="1600" dirty="0" smtClean="0">
                <a:latin typeface="Bookman Old Style" pitchFamily="18" charset="0"/>
              </a:rPr>
              <a:t>.</a:t>
            </a:r>
          </a:p>
          <a:p>
            <a:pPr indent="536575" algn="just"/>
            <a:r>
              <a:rPr lang="ru-RU" sz="1600" dirty="0" smtClean="0">
                <a:latin typeface="Bookman Old Style" pitchFamily="18" charset="0"/>
              </a:rPr>
              <a:t>Игра-занятие позволит добиться более глубоко осмысления темы, совершенствуется словарная деятельность, как основа развития речи в целом. Знакомит детей с новой творческой формой работы в составлении синквейна, развивает мыслительную деятельность и познавательные процессы,</a:t>
            </a:r>
            <a:r>
              <a:rPr lang="ru-RU" sz="1600" dirty="0" smtClean="0"/>
              <a:t> </a:t>
            </a:r>
            <a:r>
              <a:rPr lang="ru-RU" sz="1600" dirty="0" smtClean="0">
                <a:latin typeface="Bookman Old Style" pitchFamily="18" charset="0"/>
              </a:rPr>
              <a:t>развивает ассоциативное и наглядно </a:t>
            </a:r>
            <a:r>
              <a:rPr lang="ru-RU" sz="1600" dirty="0" smtClean="0">
                <a:latin typeface="Bookman Old Style" pitchFamily="18" charset="0"/>
              </a:rPr>
              <a:t>-образное </a:t>
            </a:r>
            <a:r>
              <a:rPr lang="ru-RU" sz="1600" dirty="0" smtClean="0">
                <a:latin typeface="Bookman Old Style" pitchFamily="18" charset="0"/>
              </a:rPr>
              <a:t>мышление</a:t>
            </a:r>
            <a:r>
              <a:rPr lang="ru-RU" sz="1600" dirty="0" smtClean="0">
                <a:latin typeface="Bookman Old Style" pitchFamily="18" charset="0"/>
              </a:rPr>
              <a:t>.</a:t>
            </a:r>
            <a:endParaRPr lang="ru-RU" sz="1600" dirty="0" smtClean="0">
              <a:latin typeface="Bookman Old Style" pitchFamily="18" charset="0"/>
            </a:endParaRPr>
          </a:p>
          <a:p>
            <a:pPr indent="536575" algn="just"/>
            <a:r>
              <a:rPr lang="ru-RU" sz="1600" b="1" i="1" dirty="0" smtClean="0">
                <a:latin typeface="Bookman Old Style" pitchFamily="18" charset="0"/>
              </a:rPr>
              <a:t>Что же такое синквейн?</a:t>
            </a:r>
          </a:p>
          <a:p>
            <a:pPr indent="536575" algn="just"/>
            <a:r>
              <a:rPr lang="ru-RU" sz="1600" b="1" i="1" dirty="0" smtClean="0">
                <a:latin typeface="Bookman Old Style" pitchFamily="18" charset="0"/>
              </a:rPr>
              <a:t>Синквейн</a:t>
            </a:r>
            <a:r>
              <a:rPr lang="ru-RU" sz="1600" dirty="0" smtClean="0">
                <a:latin typeface="Bookman Old Style" pitchFamily="18" charset="0"/>
              </a:rPr>
              <a:t> – это французское пятистишье, похожее на японские стихотворения. </a:t>
            </a:r>
          </a:p>
          <a:p>
            <a:pPr indent="536575" algn="just"/>
            <a:r>
              <a:rPr lang="ru-RU" sz="1600" b="1" i="1" dirty="0" smtClean="0">
                <a:latin typeface="Bookman Old Style" pitchFamily="18" charset="0"/>
              </a:rPr>
              <a:t>Синквейн</a:t>
            </a:r>
            <a:r>
              <a:rPr lang="ru-RU" sz="1600" i="1" dirty="0" smtClean="0">
                <a:latin typeface="Bookman Old Style" pitchFamily="18" charset="0"/>
              </a:rPr>
              <a:t> помогает развивать словарный запас, стоить грамматические конструкции (предложения).</a:t>
            </a:r>
          </a:p>
          <a:p>
            <a:pPr indent="536575" algn="just"/>
            <a:r>
              <a:rPr lang="ru-RU" sz="1600" b="1" i="1" dirty="0" smtClean="0">
                <a:latin typeface="Bookman Old Style" pitchFamily="18" charset="0"/>
              </a:rPr>
              <a:t>Синквейн</a:t>
            </a:r>
            <a:r>
              <a:rPr lang="ru-RU" sz="1600" i="1" dirty="0" smtClean="0">
                <a:latin typeface="Bookman Old Style" pitchFamily="18" charset="0"/>
              </a:rPr>
              <a:t> учит краткому пересказу.</a:t>
            </a:r>
          </a:p>
          <a:p>
            <a:pPr indent="536575" algn="just"/>
            <a:r>
              <a:rPr lang="ru-RU" sz="1600" b="1" i="1" dirty="0" smtClean="0">
                <a:latin typeface="Bookman Old Style" pitchFamily="18" charset="0"/>
              </a:rPr>
              <a:t>Синквейн</a:t>
            </a:r>
            <a:r>
              <a:rPr lang="ru-RU" sz="1600" i="1" dirty="0" smtClean="0">
                <a:latin typeface="Bookman Old Style" pitchFamily="18" charset="0"/>
              </a:rPr>
              <a:t> учит находит и выделять в большом объеме информации главную мысль.</a:t>
            </a:r>
          </a:p>
          <a:p>
            <a:pPr indent="536575" algn="just"/>
            <a:r>
              <a:rPr lang="ru-RU" sz="1600" b="1" i="1" dirty="0" smtClean="0">
                <a:latin typeface="Bookman Old Style" pitchFamily="18" charset="0"/>
              </a:rPr>
              <a:t>Синквейн </a:t>
            </a:r>
            <a:r>
              <a:rPr lang="ru-RU" sz="1600" i="1" dirty="0" smtClean="0">
                <a:latin typeface="Bookman Old Style" pitchFamily="18" charset="0"/>
              </a:rPr>
              <a:t>– это творческий процесс. Это интересное занятие помогает самовыражению детей, через сочинение собственных  нерифмованных стихов.</a:t>
            </a:r>
          </a:p>
          <a:p>
            <a:pPr indent="536575" algn="just"/>
            <a:r>
              <a:rPr lang="ru-RU" sz="1600" i="1" dirty="0" smtClean="0">
                <a:latin typeface="Bookman Old Style" pitchFamily="18" charset="0"/>
              </a:rPr>
              <a:t>Составить </a:t>
            </a:r>
            <a:r>
              <a:rPr lang="ru-RU" sz="1600" b="1" i="1" dirty="0" smtClean="0">
                <a:latin typeface="Bookman Old Style" pitchFamily="18" charset="0"/>
              </a:rPr>
              <a:t>синквейн </a:t>
            </a:r>
            <a:r>
              <a:rPr lang="ru-RU" sz="1600" i="1" dirty="0" smtClean="0">
                <a:latin typeface="Bookman Old Style" pitchFamily="18" charset="0"/>
              </a:rPr>
              <a:t>получается у всех!</a:t>
            </a:r>
          </a:p>
          <a:p>
            <a:pPr indent="536575" algn="just"/>
            <a:r>
              <a:rPr lang="ru-RU" sz="1600" b="1" i="1" dirty="0" smtClean="0">
                <a:latin typeface="Bookman Old Style" pitchFamily="18" charset="0"/>
              </a:rPr>
              <a:t>Синквейн </a:t>
            </a:r>
            <a:r>
              <a:rPr lang="ru-RU" sz="1600" i="1" dirty="0" smtClean="0">
                <a:latin typeface="Bookman Old Style" pitchFamily="18" charset="0"/>
              </a:rPr>
              <a:t>облегчает процесс усвоения понятий и их содержания. </a:t>
            </a:r>
          </a:p>
          <a:p>
            <a:pPr indent="536575" algn="just"/>
            <a:r>
              <a:rPr lang="ru-RU" sz="1600" b="1" i="1" dirty="0" smtClean="0">
                <a:latin typeface="Bookman Old Style" pitchFamily="18" charset="0"/>
              </a:rPr>
              <a:t>Синквейн </a:t>
            </a:r>
            <a:r>
              <a:rPr lang="ru-RU" sz="1600" i="1" dirty="0" smtClean="0">
                <a:latin typeface="Bookman Old Style" pitchFamily="18" charset="0"/>
              </a:rPr>
              <a:t>– это также способ контроля и самоконтроля – дети могут сравнивать синквейн и оценивать их.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https://mtdata.ru/u25/photo9597/20414334960-0/original.jpe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119668" cy="2339751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0" y="0"/>
            <a:ext cx="6858000" cy="9233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8775" algn="just"/>
            <a:r>
              <a:rPr lang="ru-RU" sz="1600" b="1" dirty="0" smtClean="0">
                <a:latin typeface="Bookman Old Style" pitchFamily="18" charset="0"/>
              </a:rPr>
              <a:t>			Итак, </a:t>
            </a:r>
            <a:r>
              <a:rPr lang="ru-RU" sz="1600" dirty="0" smtClean="0">
                <a:latin typeface="Bookman Old Style" pitchFamily="18" charset="0"/>
              </a:rPr>
              <a:t>игра-занятие</a:t>
            </a:r>
            <a:r>
              <a:rPr lang="ru-RU" sz="1600" b="1" dirty="0" smtClean="0">
                <a:latin typeface="Bookman Old Style" pitchFamily="18" charset="0"/>
              </a:rPr>
              <a:t> </a:t>
            </a:r>
            <a:r>
              <a:rPr lang="ru-RU" sz="1600" b="1" i="1" dirty="0" smtClean="0">
                <a:latin typeface="Bookman Old Style" pitchFamily="18" charset="0"/>
              </a:rPr>
              <a:t>«Лесенка 				волшебника Синквейна</a:t>
            </a:r>
            <a:r>
              <a:rPr lang="ru-RU" sz="1600" b="1" i="1" dirty="0" smtClean="0">
                <a:latin typeface="Bookman Old Style" pitchFamily="18" charset="0"/>
              </a:rPr>
              <a:t>» </a:t>
            </a:r>
            <a:r>
              <a:rPr lang="ru-RU" sz="1600" dirty="0" smtClean="0">
                <a:latin typeface="Bookman Old Style" pitchFamily="18" charset="0"/>
              </a:rPr>
              <a:t>подчинено 			определенным правилам</a:t>
            </a:r>
            <a:r>
              <a:rPr lang="ru-RU" sz="1600" dirty="0" smtClean="0">
                <a:latin typeface="Bookman Old Style" pitchFamily="18" charset="0"/>
              </a:rPr>
              <a:t>:</a:t>
            </a:r>
            <a:endParaRPr lang="ru-RU" sz="1600" dirty="0" smtClean="0">
              <a:latin typeface="Bookman Old Style" pitchFamily="18" charset="0"/>
            </a:endParaRPr>
          </a:p>
          <a:p>
            <a:pPr indent="358775" algn="just"/>
            <a:r>
              <a:rPr lang="ru-RU" sz="1600" b="1" dirty="0" smtClean="0">
                <a:latin typeface="Bookman Old Style" pitchFamily="18" charset="0"/>
              </a:rPr>
              <a:t>			Первая </a:t>
            </a:r>
            <a:r>
              <a:rPr lang="ru-RU" sz="1600" b="1" dirty="0" smtClean="0">
                <a:latin typeface="Bookman Old Style" pitchFamily="18" charset="0"/>
              </a:rPr>
              <a:t>строка</a:t>
            </a:r>
            <a:r>
              <a:rPr lang="ru-RU" sz="1600" dirty="0" smtClean="0">
                <a:latin typeface="Bookman Old Style" pitchFamily="18" charset="0"/>
              </a:rPr>
              <a:t> – заголовок, тема, </a:t>
            </a:r>
            <a:r>
              <a:rPr lang="ru-RU" sz="1600" dirty="0" smtClean="0">
                <a:latin typeface="Bookman Old Style" pitchFamily="18" charset="0"/>
              </a:rPr>
              <a:t>				состоящие </a:t>
            </a:r>
            <a:r>
              <a:rPr lang="ru-RU" sz="1600" dirty="0" smtClean="0">
                <a:latin typeface="Bookman Old Style" pitchFamily="18" charset="0"/>
              </a:rPr>
              <a:t>из одного слова (обычно </a:t>
            </a:r>
            <a:r>
              <a:rPr lang="ru-RU" sz="1600" dirty="0" smtClean="0">
                <a:latin typeface="Bookman Old Style" pitchFamily="18" charset="0"/>
              </a:rPr>
              <a:t>			существительное</a:t>
            </a:r>
            <a:r>
              <a:rPr lang="ru-RU" sz="1600" dirty="0" smtClean="0">
                <a:latin typeface="Bookman Old Style" pitchFamily="18" charset="0"/>
              </a:rPr>
              <a:t>, означающее </a:t>
            </a:r>
            <a:r>
              <a:rPr lang="ru-RU" sz="1600" dirty="0" smtClean="0">
                <a:latin typeface="Bookman Old Style" pitchFamily="18" charset="0"/>
              </a:rPr>
              <a:t>				предмет </a:t>
            </a:r>
            <a:r>
              <a:rPr lang="ru-RU" sz="1600" dirty="0" smtClean="0">
                <a:latin typeface="Bookman Old Style" pitchFamily="18" charset="0"/>
              </a:rPr>
              <a:t>о котором идёт речь).</a:t>
            </a:r>
          </a:p>
          <a:p>
            <a:pPr indent="358775" algn="just"/>
            <a:r>
              <a:rPr lang="ru-RU" sz="1600" b="1" dirty="0" smtClean="0">
                <a:latin typeface="Bookman Old Style" pitchFamily="18" charset="0"/>
              </a:rPr>
              <a:t>			Вторая </a:t>
            </a:r>
            <a:r>
              <a:rPr lang="ru-RU" sz="1600" b="1" dirty="0" smtClean="0">
                <a:latin typeface="Bookman Old Style" pitchFamily="18" charset="0"/>
              </a:rPr>
              <a:t>строка – два слова.</a:t>
            </a:r>
            <a:r>
              <a:rPr lang="ru-RU" sz="1600" dirty="0" smtClean="0">
                <a:latin typeface="Bookman Old Style" pitchFamily="18" charset="0"/>
              </a:rPr>
              <a:t> Прилагательные. Это описание признаков предмета или его свойства, раскрывающие тему синквейна.</a:t>
            </a:r>
          </a:p>
          <a:p>
            <a:pPr indent="358775" algn="just"/>
            <a:r>
              <a:rPr lang="ru-RU" sz="1600" b="1" dirty="0" smtClean="0">
                <a:latin typeface="Bookman Old Style" pitchFamily="18" charset="0"/>
              </a:rPr>
              <a:t>Третья </a:t>
            </a:r>
            <a:r>
              <a:rPr lang="ru-RU" sz="1600" b="1" dirty="0" smtClean="0">
                <a:latin typeface="Bookman Old Style" pitchFamily="18" charset="0"/>
              </a:rPr>
              <a:t>строка обычно состоит из трёх глаголов или деепричастий</a:t>
            </a:r>
            <a:r>
              <a:rPr lang="ru-RU" sz="1600" dirty="0" smtClean="0">
                <a:latin typeface="Bookman Old Style" pitchFamily="18" charset="0"/>
              </a:rPr>
              <a:t>, описывающих действия предмета.</a:t>
            </a:r>
          </a:p>
          <a:p>
            <a:pPr indent="358775" algn="just"/>
            <a:r>
              <a:rPr lang="ru-RU" sz="1600" b="1" dirty="0" smtClean="0">
                <a:latin typeface="Bookman Old Style" pitchFamily="18" charset="0"/>
              </a:rPr>
              <a:t>Четвёртая строка</a:t>
            </a:r>
            <a:r>
              <a:rPr lang="ru-RU" sz="1600" dirty="0" smtClean="0">
                <a:latin typeface="Bookman Old Style" pitchFamily="18" charset="0"/>
              </a:rPr>
              <a:t> – размещается целая фраза, предложение в которой ребёнок высказывает своё отношение к теме. Это может быть крылатое выражение, цитата, пословица, слова из песни или собственное суждение составителя синквейна.</a:t>
            </a:r>
          </a:p>
          <a:p>
            <a:pPr indent="358775" algn="just"/>
            <a:r>
              <a:rPr lang="ru-RU" sz="1600" b="1" dirty="0" smtClean="0">
                <a:latin typeface="Bookman Old Style" pitchFamily="18" charset="0"/>
              </a:rPr>
              <a:t>Пятая строка</a:t>
            </a:r>
            <a:r>
              <a:rPr lang="ru-RU" sz="1600" dirty="0" smtClean="0">
                <a:latin typeface="Bookman Old Style" pitchFamily="18" charset="0"/>
              </a:rPr>
              <a:t> — одно слово-резюме, характеризующее суть предмета или объекта.</a:t>
            </a:r>
          </a:p>
          <a:p>
            <a:pPr indent="358775" algn="just"/>
            <a:r>
              <a:rPr lang="ru-RU" sz="1600" b="1" i="1" dirty="0" smtClean="0">
                <a:latin typeface="Bookman Old Style" pitchFamily="18" charset="0"/>
              </a:rPr>
              <a:t>Что приготовить для игры, и как </a:t>
            </a:r>
            <a:r>
              <a:rPr lang="ru-RU" sz="1600" b="1" i="1" dirty="0" smtClean="0">
                <a:latin typeface="Bookman Old Style" pitchFamily="18" charset="0"/>
              </a:rPr>
              <a:t>выглядит схема составления </a:t>
            </a:r>
            <a:r>
              <a:rPr lang="ru-RU" sz="1600" b="1" i="1" dirty="0" smtClean="0">
                <a:latin typeface="Bookman Old Style" pitchFamily="18" charset="0"/>
              </a:rPr>
              <a:t>синквейна?</a:t>
            </a:r>
          </a:p>
          <a:p>
            <a:pPr indent="358775" algn="just"/>
            <a:r>
              <a:rPr lang="ru-RU" sz="1600" dirty="0" smtClean="0">
                <a:latin typeface="Bookman Old Style" pitchFamily="18" charset="0"/>
              </a:rPr>
              <a:t>Вам понадобятся рабочая поверхность, к примеру стол. Изготовить пирамиду из плотного разноцветного картона, поделить его на пять секторов, к примеру так, а также фишки-пуговицы.</a:t>
            </a:r>
          </a:p>
          <a:p>
            <a:pPr indent="358775" algn="just"/>
            <a:endParaRPr lang="ru-RU" sz="1600" dirty="0" smtClean="0">
              <a:latin typeface="Bookman Old Style" pitchFamily="18" charset="0"/>
            </a:endParaRPr>
          </a:p>
          <a:p>
            <a:pPr indent="358775" algn="just"/>
            <a:endParaRPr lang="ru-RU" sz="1600" dirty="0" smtClean="0">
              <a:latin typeface="Bookman Old Style" pitchFamily="18" charset="0"/>
            </a:endParaRPr>
          </a:p>
          <a:p>
            <a:pPr indent="358775" algn="just"/>
            <a:r>
              <a:rPr lang="ru-RU" sz="1600" dirty="0" smtClean="0">
                <a:latin typeface="Bookman Old Style" pitchFamily="18" charset="0"/>
              </a:rPr>
              <a:t>	</a:t>
            </a:r>
            <a:r>
              <a:rPr lang="ru-RU" sz="1600" dirty="0" smtClean="0">
                <a:latin typeface="Bookman Old Style" pitchFamily="18" charset="0"/>
              </a:rPr>
              <a:t>			</a:t>
            </a:r>
            <a:r>
              <a:rPr lang="ru-RU" sz="1600" i="1" dirty="0" smtClean="0">
                <a:latin typeface="Bookman Old Style" pitchFamily="18" charset="0"/>
              </a:rPr>
              <a:t>1. Тема</a:t>
            </a:r>
          </a:p>
          <a:p>
            <a:pPr indent="358775" algn="just"/>
            <a:endParaRPr lang="ru-RU" sz="1600" i="1" dirty="0" smtClean="0">
              <a:latin typeface="Bookman Old Style" pitchFamily="18" charset="0"/>
            </a:endParaRPr>
          </a:p>
          <a:p>
            <a:pPr indent="358775" algn="just"/>
            <a:r>
              <a:rPr lang="ru-RU" sz="1600" i="1" dirty="0" smtClean="0">
                <a:latin typeface="Bookman Old Style" pitchFamily="18" charset="0"/>
              </a:rPr>
              <a:t>				2. Два прилагательных</a:t>
            </a:r>
          </a:p>
          <a:p>
            <a:pPr indent="358775" algn="just"/>
            <a:endParaRPr lang="ru-RU" sz="1600" i="1" dirty="0" smtClean="0">
              <a:latin typeface="Bookman Old Style" pitchFamily="18" charset="0"/>
            </a:endParaRPr>
          </a:p>
          <a:p>
            <a:pPr indent="358775" algn="just"/>
            <a:r>
              <a:rPr lang="ru-RU" sz="1600" i="1" dirty="0" smtClean="0">
                <a:latin typeface="Bookman Old Style" pitchFamily="18" charset="0"/>
              </a:rPr>
              <a:t>	</a:t>
            </a:r>
            <a:r>
              <a:rPr lang="ru-RU" sz="1600" i="1" dirty="0" smtClean="0">
                <a:latin typeface="Bookman Old Style" pitchFamily="18" charset="0"/>
              </a:rPr>
              <a:t>			3. Три глагола</a:t>
            </a:r>
          </a:p>
          <a:p>
            <a:pPr indent="358775" algn="just"/>
            <a:endParaRPr lang="ru-RU" sz="1600" i="1" dirty="0" smtClean="0">
              <a:latin typeface="Bookman Old Style" pitchFamily="18" charset="0"/>
            </a:endParaRPr>
          </a:p>
          <a:p>
            <a:pPr indent="358775" algn="just"/>
            <a:r>
              <a:rPr lang="ru-RU" sz="1600" i="1" dirty="0" smtClean="0">
                <a:latin typeface="Bookman Old Style" pitchFamily="18" charset="0"/>
              </a:rPr>
              <a:t>				4. Предложение </a:t>
            </a:r>
          </a:p>
          <a:p>
            <a:pPr indent="358775" algn="just"/>
            <a:endParaRPr lang="ru-RU" sz="1600" i="1" dirty="0" smtClean="0">
              <a:latin typeface="Bookman Old Style" pitchFamily="18" charset="0"/>
            </a:endParaRPr>
          </a:p>
          <a:p>
            <a:pPr indent="358775" algn="just"/>
            <a:r>
              <a:rPr lang="ru-RU" sz="1600" i="1" dirty="0" smtClean="0">
                <a:latin typeface="Bookman Old Style" pitchFamily="18" charset="0"/>
              </a:rPr>
              <a:t>				5. Ассоциация, синоним</a:t>
            </a:r>
            <a:endParaRPr lang="ru-RU" sz="1600" i="1" dirty="0" smtClean="0">
              <a:latin typeface="Bookman Old Style" pitchFamily="18" charset="0"/>
            </a:endParaRPr>
          </a:p>
          <a:p>
            <a:pPr indent="536575" algn="just"/>
            <a:endParaRPr lang="ru-RU" dirty="0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116632" y="6012160"/>
            <a:ext cx="3096344" cy="2952328"/>
          </a:xfrm>
          <a:prstGeom prst="triangl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268760" y="6804248"/>
            <a:ext cx="79208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980728" y="7308304"/>
            <a:ext cx="136815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92696" y="7884368"/>
            <a:ext cx="19442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04664" y="8388424"/>
            <a:ext cx="252028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68580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r>
              <a:rPr lang="ru-RU" sz="1400" dirty="0" smtClean="0">
                <a:latin typeface="Bookman Old Style" pitchFamily="18" charset="0"/>
              </a:rPr>
              <a:t>Для начала попробуйте совместно с ребенком и другими членами семьи составить синквейн  по </a:t>
            </a:r>
            <a:r>
              <a:rPr lang="ru-RU" sz="1400" dirty="0" smtClean="0">
                <a:latin typeface="Bookman Old Style" pitchFamily="18" charset="0"/>
              </a:rPr>
              <a:t>предметной </a:t>
            </a:r>
            <a:r>
              <a:rPr lang="ru-RU" sz="1400" dirty="0" smtClean="0">
                <a:latin typeface="Bookman Old Style" pitchFamily="18" charset="0"/>
              </a:rPr>
              <a:t>картинке, сказочного героя, обычного предмета или явления по вопросам. Например, начните со сказочного героя Колобка.</a:t>
            </a:r>
            <a:endParaRPr lang="ru-RU" sz="1400" dirty="0" smtClean="0">
              <a:latin typeface="Bookman Old Style" pitchFamily="18" charset="0"/>
            </a:endParaRPr>
          </a:p>
          <a:p>
            <a:pPr indent="358775" algn="just"/>
            <a:r>
              <a:rPr lang="ru-RU" sz="1400" dirty="0" smtClean="0">
                <a:latin typeface="Bookman Old Style" pitchFamily="18" charset="0"/>
              </a:rPr>
              <a:t>- </a:t>
            </a:r>
            <a:r>
              <a:rPr lang="ru-RU" sz="1400" dirty="0" smtClean="0">
                <a:latin typeface="Bookman Old Style" pitchFamily="18" charset="0"/>
              </a:rPr>
              <a:t>Что </a:t>
            </a:r>
            <a:r>
              <a:rPr lang="ru-RU" sz="1400" dirty="0" smtClean="0">
                <a:latin typeface="Bookman Old Style" pitchFamily="18" charset="0"/>
              </a:rPr>
              <a:t>(кто) это</a:t>
            </a:r>
            <a:r>
              <a:rPr lang="ru-RU" sz="1400" dirty="0" smtClean="0">
                <a:latin typeface="Bookman Old Style" pitchFamily="18" charset="0"/>
              </a:rPr>
              <a:t>?</a:t>
            </a:r>
          </a:p>
          <a:p>
            <a:pPr indent="358775" algn="just"/>
            <a:r>
              <a:rPr lang="ru-RU" sz="1400" dirty="0" smtClean="0">
                <a:latin typeface="Bookman Old Style" pitchFamily="18" charset="0"/>
              </a:rPr>
              <a:t>- </a:t>
            </a:r>
            <a:r>
              <a:rPr lang="ru-RU" sz="1400" b="1" dirty="0" smtClean="0">
                <a:latin typeface="Bookman Old Style" pitchFamily="18" charset="0"/>
              </a:rPr>
              <a:t>Колобок.</a:t>
            </a:r>
            <a:endParaRPr lang="ru-RU" sz="1400" dirty="0" smtClean="0">
              <a:latin typeface="Bookman Old Style" pitchFamily="18" charset="0"/>
            </a:endParaRPr>
          </a:p>
          <a:p>
            <a:pPr indent="358775" algn="just"/>
            <a:r>
              <a:rPr lang="ru-RU" sz="1400" dirty="0" smtClean="0">
                <a:latin typeface="Bookman Old Style" pitchFamily="18" charset="0"/>
              </a:rPr>
              <a:t>Подберите два слова-признака.</a:t>
            </a:r>
          </a:p>
          <a:p>
            <a:pPr indent="358775" algn="just"/>
            <a:r>
              <a:rPr lang="ru-RU" sz="1400" dirty="0" smtClean="0">
                <a:latin typeface="Bookman Old Style" pitchFamily="18" charset="0"/>
              </a:rPr>
              <a:t>- </a:t>
            </a:r>
            <a:r>
              <a:rPr lang="ru-RU" sz="1400" dirty="0" smtClean="0">
                <a:latin typeface="Bookman Old Style" pitchFamily="18" charset="0"/>
              </a:rPr>
              <a:t>Какой Колобок?  </a:t>
            </a:r>
            <a:endParaRPr lang="ru-RU" sz="1400" dirty="0" smtClean="0">
              <a:latin typeface="Bookman Old Style" pitchFamily="18" charset="0"/>
            </a:endParaRPr>
          </a:p>
          <a:p>
            <a:pPr indent="358775" algn="just"/>
            <a:r>
              <a:rPr lang="ru-RU" sz="1400" dirty="0" smtClean="0">
                <a:latin typeface="Bookman Old Style" pitchFamily="18" charset="0"/>
              </a:rPr>
              <a:t>- </a:t>
            </a:r>
            <a:r>
              <a:rPr lang="ru-RU" sz="1400" b="1" dirty="0" smtClean="0">
                <a:latin typeface="Bookman Old Style" pitchFamily="18" charset="0"/>
              </a:rPr>
              <a:t>Круглый, </a:t>
            </a:r>
            <a:r>
              <a:rPr lang="ru-RU" sz="1400" b="1" dirty="0" smtClean="0">
                <a:latin typeface="Bookman Old Style" pitchFamily="18" charset="0"/>
              </a:rPr>
              <a:t>желтый.</a:t>
            </a:r>
            <a:endParaRPr lang="ru-RU" sz="1400" dirty="0" smtClean="0">
              <a:latin typeface="Bookman Old Style" pitchFamily="18" charset="0"/>
            </a:endParaRPr>
          </a:p>
          <a:p>
            <a:pPr indent="358775" algn="just"/>
            <a:r>
              <a:rPr lang="ru-RU" sz="1400" dirty="0" smtClean="0">
                <a:latin typeface="Bookman Old Style" pitchFamily="18" charset="0"/>
              </a:rPr>
              <a:t>Подберите три слова-действия.</a:t>
            </a:r>
          </a:p>
          <a:p>
            <a:pPr indent="358775" algn="just"/>
            <a:r>
              <a:rPr lang="ru-RU" sz="1400" dirty="0" smtClean="0">
                <a:latin typeface="Bookman Old Style" pitchFamily="18" charset="0"/>
              </a:rPr>
              <a:t>- Что делает </a:t>
            </a:r>
            <a:r>
              <a:rPr lang="ru-RU" sz="1400" dirty="0" smtClean="0">
                <a:latin typeface="Bookman Old Style" pitchFamily="18" charset="0"/>
              </a:rPr>
              <a:t>Колобок?</a:t>
            </a:r>
            <a:endParaRPr lang="ru-RU" sz="1400" dirty="0" smtClean="0">
              <a:latin typeface="Bookman Old Style" pitchFamily="18" charset="0"/>
            </a:endParaRPr>
          </a:p>
          <a:p>
            <a:pPr indent="358775" algn="just"/>
            <a:r>
              <a:rPr lang="ru-RU" sz="1400" dirty="0" smtClean="0">
                <a:latin typeface="Bookman Old Style" pitchFamily="18" charset="0"/>
              </a:rPr>
              <a:t>- </a:t>
            </a:r>
            <a:r>
              <a:rPr lang="ru-RU" sz="1400" b="1" dirty="0" smtClean="0">
                <a:latin typeface="Bookman Old Style" pitchFamily="18" charset="0"/>
              </a:rPr>
              <a:t>Катится, </a:t>
            </a:r>
            <a:r>
              <a:rPr lang="ru-RU" sz="1400" b="1" dirty="0" smtClean="0">
                <a:latin typeface="Bookman Old Style" pitchFamily="18" charset="0"/>
              </a:rPr>
              <a:t>поёт, ушёл.</a:t>
            </a:r>
            <a:endParaRPr lang="ru-RU" sz="1400" dirty="0" smtClean="0">
              <a:latin typeface="Bookman Old Style" pitchFamily="18" charset="0"/>
            </a:endParaRPr>
          </a:p>
          <a:p>
            <a:pPr indent="358775" algn="just"/>
            <a:r>
              <a:rPr lang="ru-RU" sz="1400" dirty="0" smtClean="0">
                <a:latin typeface="Bookman Old Style" pitchFamily="18" charset="0"/>
              </a:rPr>
              <a:t>-Составьте </a:t>
            </a:r>
            <a:r>
              <a:rPr lang="ru-RU" sz="1400" dirty="0" smtClean="0">
                <a:latin typeface="Bookman Old Style" pitchFamily="18" charset="0"/>
              </a:rPr>
              <a:t>словосочетание или предложение, где вы выразите личное отношение автора в данном случае к предмету.</a:t>
            </a:r>
          </a:p>
          <a:p>
            <a:pPr indent="358775" algn="just"/>
            <a:r>
              <a:rPr lang="ru-RU" sz="1400" b="1" dirty="0" smtClean="0">
                <a:latin typeface="Bookman Old Style" pitchFamily="18" charset="0"/>
              </a:rPr>
              <a:t>- </a:t>
            </a:r>
            <a:r>
              <a:rPr lang="ru-RU" sz="1400" b="1" dirty="0" smtClean="0">
                <a:latin typeface="Bookman Old Style" pitchFamily="18" charset="0"/>
              </a:rPr>
              <a:t>Колобка обманула хитрая лиса.</a:t>
            </a:r>
            <a:endParaRPr lang="ru-RU" sz="1400" dirty="0" smtClean="0">
              <a:latin typeface="Bookman Old Style" pitchFamily="18" charset="0"/>
            </a:endParaRPr>
          </a:p>
          <a:p>
            <a:pPr indent="358775" algn="just"/>
            <a:r>
              <a:rPr lang="ru-RU" sz="1400" dirty="0" smtClean="0">
                <a:latin typeface="Bookman Old Style" pitchFamily="18" charset="0"/>
              </a:rPr>
              <a:t>Теперь подберите слово-резюме, характеризующее суть предмета или объекта</a:t>
            </a:r>
            <a:r>
              <a:rPr lang="ru-RU" sz="1400" dirty="0" smtClean="0">
                <a:latin typeface="Bookman Old Style" pitchFamily="18" charset="0"/>
              </a:rPr>
              <a:t>.</a:t>
            </a:r>
          </a:p>
          <a:p>
            <a:pPr indent="358775" algn="just"/>
            <a:r>
              <a:rPr lang="ru-RU" sz="1400" b="1" dirty="0" smtClean="0">
                <a:latin typeface="Bookman Old Style" pitchFamily="18" charset="0"/>
              </a:rPr>
              <a:t>-Сказочный персонаж.</a:t>
            </a:r>
          </a:p>
          <a:p>
            <a:pPr indent="358775" algn="just"/>
            <a:r>
              <a:rPr lang="ru-RU" sz="1400" dirty="0" smtClean="0">
                <a:latin typeface="Bookman Old Style" pitchFamily="18" charset="0"/>
              </a:rPr>
              <a:t>Совместно с ребенком отвечая на вопросы, выкалывайте на каждый сектор по соответствующему количеству слов фишками (пример в режиме презентации).</a:t>
            </a:r>
            <a:endParaRPr lang="ru-RU" sz="1400" dirty="0">
              <a:latin typeface="Bookman Old Style" pitchFamily="18" charset="0"/>
            </a:endParaRPr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908720" y="4716016"/>
            <a:ext cx="4680520" cy="4248472"/>
          </a:xfrm>
          <a:prstGeom prst="triangl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708920" y="5724128"/>
            <a:ext cx="10801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276872" y="6444208"/>
            <a:ext cx="19442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844824" y="7308304"/>
            <a:ext cx="28083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340768" y="8172400"/>
            <a:ext cx="38164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8372" name="Picture 4" descr="https://urok.1sept.ru/%D1%81%D1%82%D0%B0%D1%82%D1%8C%D0%B8/632236/8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36912" y="4499992"/>
            <a:ext cx="1234593" cy="1039977"/>
          </a:xfrm>
          <a:prstGeom prst="rect">
            <a:avLst/>
          </a:prstGeom>
          <a:noFill/>
        </p:spPr>
      </p:pic>
      <p:pic>
        <p:nvPicPr>
          <p:cNvPr id="58370" name="Picture 2" descr="http://ae01.alicdn.com/kf/HTB1pVIjD9tYBeNjSspaq6yOOFXag.jpg_q50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7072" y="7308304"/>
            <a:ext cx="648072" cy="648072"/>
          </a:xfrm>
          <a:prstGeom prst="rect">
            <a:avLst/>
          </a:prstGeom>
          <a:noFill/>
        </p:spPr>
      </p:pic>
      <p:pic>
        <p:nvPicPr>
          <p:cNvPr id="27" name="Picture 2" descr="http://ae01.alicdn.com/kf/HTB1pVIjD9tYBeNjSspaq6yOOFXag.jpg_q50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4984" y="7308304"/>
            <a:ext cx="648072" cy="648072"/>
          </a:xfrm>
          <a:prstGeom prst="rect">
            <a:avLst/>
          </a:prstGeom>
          <a:noFill/>
        </p:spPr>
      </p:pic>
      <p:pic>
        <p:nvPicPr>
          <p:cNvPr id="28" name="Picture 2" descr="http://ae01.alicdn.com/kf/HTB1pVIjD9tYBeNjSspaq6yOOFXag.jpg_q50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64904" y="7308304"/>
            <a:ext cx="648072" cy="648072"/>
          </a:xfrm>
          <a:prstGeom prst="rect">
            <a:avLst/>
          </a:prstGeom>
          <a:noFill/>
        </p:spPr>
      </p:pic>
      <p:pic>
        <p:nvPicPr>
          <p:cNvPr id="29" name="Picture 2" descr="http://ae01.alicdn.com/kf/HTB1pVIjD9tYBeNjSspaq6yOOFXag.jpg_q50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44824" y="7308304"/>
            <a:ext cx="648072" cy="648072"/>
          </a:xfrm>
          <a:prstGeom prst="rect">
            <a:avLst/>
          </a:prstGeom>
          <a:noFill/>
        </p:spPr>
      </p:pic>
      <p:pic>
        <p:nvPicPr>
          <p:cNvPr id="30" name="Picture 2" descr="http://ae01.alicdn.com/kf/HTB1pVIjD9tYBeNjSspaq6yOOFXag.jpg_q50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5024" y="6516216"/>
            <a:ext cx="648072" cy="648072"/>
          </a:xfrm>
          <a:prstGeom prst="rect">
            <a:avLst/>
          </a:prstGeom>
          <a:noFill/>
        </p:spPr>
      </p:pic>
      <p:pic>
        <p:nvPicPr>
          <p:cNvPr id="31" name="Picture 2" descr="http://ae01.alicdn.com/kf/HTB1pVIjD9tYBeNjSspaq6yOOFXag.jpg_q50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4944" y="6516216"/>
            <a:ext cx="648072" cy="648072"/>
          </a:xfrm>
          <a:prstGeom prst="rect">
            <a:avLst/>
          </a:prstGeom>
          <a:noFill/>
        </p:spPr>
      </p:pic>
      <p:pic>
        <p:nvPicPr>
          <p:cNvPr id="32" name="Picture 2" descr="http://ae01.alicdn.com/kf/HTB1pVIjD9tYBeNjSspaq6yOOFXag.jpg_q50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04864" y="6516216"/>
            <a:ext cx="648072" cy="648072"/>
          </a:xfrm>
          <a:prstGeom prst="rect">
            <a:avLst/>
          </a:prstGeom>
          <a:noFill/>
        </p:spPr>
      </p:pic>
      <p:pic>
        <p:nvPicPr>
          <p:cNvPr id="33" name="Picture 2" descr="http://ae01.alicdn.com/kf/HTB1pVIjD9tYBeNjSspaq6yOOFXag.jpg_q50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4984" y="5724128"/>
            <a:ext cx="648072" cy="648072"/>
          </a:xfrm>
          <a:prstGeom prst="rect">
            <a:avLst/>
          </a:prstGeom>
          <a:noFill/>
        </p:spPr>
      </p:pic>
      <p:pic>
        <p:nvPicPr>
          <p:cNvPr id="34" name="Picture 2" descr="http://ae01.alicdn.com/kf/HTB1pVIjD9tYBeNjSspaq6yOOFXag.jpg_q50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64904" y="5724128"/>
            <a:ext cx="648072" cy="648072"/>
          </a:xfrm>
          <a:prstGeom prst="rect">
            <a:avLst/>
          </a:prstGeom>
          <a:noFill/>
        </p:spPr>
      </p:pic>
      <p:cxnSp>
        <p:nvCxnSpPr>
          <p:cNvPr id="35" name="Прямая соединительная линия 34"/>
          <p:cNvCxnSpPr/>
          <p:nvPr/>
        </p:nvCxnSpPr>
        <p:spPr>
          <a:xfrm flipV="1">
            <a:off x="1844824" y="7956376"/>
            <a:ext cx="576064" cy="8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1844824" y="7596336"/>
            <a:ext cx="0" cy="3684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V="1">
            <a:off x="2564904" y="7956376"/>
            <a:ext cx="576064" cy="8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3284984" y="7956376"/>
            <a:ext cx="576064" cy="8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V="1">
            <a:off x="4077072" y="7956376"/>
            <a:ext cx="576064" cy="8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Овал 49"/>
          <p:cNvSpPr/>
          <p:nvPr/>
        </p:nvSpPr>
        <p:spPr>
          <a:xfrm>
            <a:off x="4725144" y="7884368"/>
            <a:ext cx="122312" cy="1223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" name="Picture 2" descr="http://ae01.alicdn.com/kf/HTB1pVIjD9tYBeNjSspaq6yOOFXag.jpg_q50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4944" y="8172400"/>
            <a:ext cx="648072" cy="648072"/>
          </a:xfrm>
          <a:prstGeom prst="rect">
            <a:avLst/>
          </a:prstGeom>
          <a:noFill/>
        </p:spPr>
      </p:pic>
      <p:sp>
        <p:nvSpPr>
          <p:cNvPr id="52" name="TextBox 51"/>
          <p:cNvSpPr txBox="1"/>
          <p:nvPr/>
        </p:nvSpPr>
        <p:spPr>
          <a:xfrm>
            <a:off x="2420888" y="5436096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Bookman Old Style" pitchFamily="18" charset="0"/>
              </a:rPr>
              <a:t>Колобок </a:t>
            </a:r>
            <a:endParaRPr lang="ru-RU" sz="1400" b="1" dirty="0">
              <a:latin typeface="Bookman Old Style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556792" y="6156176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Bookman Old Style" pitchFamily="18" charset="0"/>
              </a:rPr>
              <a:t>Круглый</a:t>
            </a:r>
            <a:endParaRPr lang="ru-RU" sz="1400" b="1" dirty="0">
              <a:latin typeface="Bookman Old Style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284984" y="6156176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Bookman Old Style" pitchFamily="18" charset="0"/>
              </a:rPr>
              <a:t>Желтый </a:t>
            </a:r>
            <a:endParaRPr lang="ru-RU" sz="1400" b="1" dirty="0">
              <a:latin typeface="Bookman Old Style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268760" y="7020272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Bookman Old Style" pitchFamily="18" charset="0"/>
              </a:rPr>
              <a:t>Катится  </a:t>
            </a:r>
            <a:endParaRPr lang="ru-RU" sz="1400" b="1" dirty="0">
              <a:latin typeface="Bookman Old Style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780928" y="7020272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Bookman Old Style" pitchFamily="18" charset="0"/>
              </a:rPr>
              <a:t>Поёт </a:t>
            </a:r>
            <a:endParaRPr lang="ru-RU" sz="1400" b="1" dirty="0">
              <a:latin typeface="Bookman Old Style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861048" y="7020272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Bookman Old Style" pitchFamily="18" charset="0"/>
              </a:rPr>
              <a:t>Ушёл </a:t>
            </a:r>
            <a:endParaRPr lang="ru-RU" sz="1400" b="1" dirty="0">
              <a:latin typeface="Bookman Old Style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412776" y="7884368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Bookman Old Style" pitchFamily="18" charset="0"/>
              </a:rPr>
              <a:t>Колобка</a:t>
            </a:r>
            <a:endParaRPr lang="ru-RU" sz="1400" b="1" dirty="0">
              <a:latin typeface="Bookman Old Style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916832" y="8676456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Bookman Old Style" pitchFamily="18" charset="0"/>
              </a:rPr>
              <a:t>Сказочный персонаж </a:t>
            </a:r>
            <a:endParaRPr lang="ru-RU" sz="1400" b="1" dirty="0">
              <a:latin typeface="Bookman Old Style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276872" y="7884369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Bookman Old Style" pitchFamily="18" charset="0"/>
              </a:rPr>
              <a:t>обманула</a:t>
            </a:r>
            <a:endParaRPr lang="ru-RU" sz="1400" b="1" dirty="0">
              <a:latin typeface="Bookman Old Style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212976" y="7884368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Bookman Old Style" pitchFamily="18" charset="0"/>
              </a:rPr>
              <a:t>хитрая</a:t>
            </a:r>
            <a:endParaRPr lang="ru-RU" sz="1400" b="1" dirty="0">
              <a:latin typeface="Bookman Old Style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933056" y="7884368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Bookman Old Style" pitchFamily="18" charset="0"/>
              </a:rPr>
              <a:t>лиса.</a:t>
            </a:r>
            <a:endParaRPr lang="ru-RU" sz="1400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4" grpId="0"/>
      <p:bldP spid="56" grpId="0"/>
      <p:bldP spid="57" grpId="0"/>
      <p:bldP spid="58" grpId="0"/>
      <p:bldP spid="59" grpId="0"/>
      <p:bldP spid="60" grpId="0"/>
      <p:bldP spid="61" grpId="0"/>
      <p:bldP spid="63" grpId="0"/>
      <p:bldP spid="64" grpId="0"/>
      <p:bldP spid="6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https://mtdata.ru/u25/photo9597/20414334960-0/original.jpe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"/>
            <a:ext cx="1700808" cy="1275606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0" y="0"/>
            <a:ext cx="6858000" cy="9048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latin typeface="Bookman Old Style" pitchFamily="18" charset="0"/>
              </a:rPr>
              <a:t>			</a:t>
            </a:r>
          </a:p>
          <a:p>
            <a:pPr algn="ctr"/>
            <a:r>
              <a:rPr lang="ru-RU" sz="1600" b="1" dirty="0" smtClean="0">
                <a:latin typeface="Bookman Old Style" pitchFamily="18" charset="0"/>
              </a:rPr>
              <a:t>		Пример </a:t>
            </a:r>
            <a:r>
              <a:rPr lang="ru-RU" sz="1600" b="1" dirty="0" smtClean="0">
                <a:latin typeface="Bookman Old Style" pitchFamily="18" charset="0"/>
              </a:rPr>
              <a:t>алгоритма </a:t>
            </a:r>
            <a:r>
              <a:rPr lang="ru-RU" sz="1600" b="1" dirty="0" smtClean="0">
                <a:latin typeface="Bookman Old Style" pitchFamily="18" charset="0"/>
              </a:rPr>
              <a:t>синквейна 		</a:t>
            </a:r>
            <a:r>
              <a:rPr lang="ru-RU" sz="1600" b="1" dirty="0" smtClean="0">
                <a:latin typeface="Bookman Old Style" pitchFamily="18" charset="0"/>
              </a:rPr>
              <a:t> </a:t>
            </a:r>
            <a:r>
              <a:rPr lang="ru-RU" sz="1600" b="1" dirty="0" smtClean="0">
                <a:latin typeface="Bookman Old Style" pitchFamily="18" charset="0"/>
              </a:rPr>
              <a:t>дошкольников </a:t>
            </a:r>
          </a:p>
          <a:p>
            <a:pPr algn="ctr"/>
            <a:r>
              <a:rPr lang="ru-RU" sz="1600" b="1" dirty="0" smtClean="0">
                <a:latin typeface="Bookman Old Style" pitchFamily="18" charset="0"/>
              </a:rPr>
              <a:t>	</a:t>
            </a:r>
            <a:r>
              <a:rPr lang="ru-RU" sz="1600" b="1" dirty="0" smtClean="0">
                <a:latin typeface="Bookman Old Style" pitchFamily="18" charset="0"/>
              </a:rPr>
              <a:t>Коррекция </a:t>
            </a:r>
            <a:r>
              <a:rPr lang="ru-RU" sz="1600" b="1" dirty="0" smtClean="0">
                <a:latin typeface="Bookman Old Style" pitchFamily="18" charset="0"/>
              </a:rPr>
              <a:t>и </a:t>
            </a:r>
            <a:r>
              <a:rPr lang="ru-RU" sz="1600" b="1" dirty="0" smtClean="0">
                <a:latin typeface="Bookman Old Style" pitchFamily="18" charset="0"/>
              </a:rPr>
              <a:t>совершенствования 	готового синквейна</a:t>
            </a:r>
            <a:endParaRPr lang="ru-RU" sz="1600" dirty="0" smtClean="0">
              <a:latin typeface="Bookman Old Style" pitchFamily="18" charset="0"/>
            </a:endParaRPr>
          </a:p>
          <a:p>
            <a:pPr algn="just"/>
            <a:r>
              <a:rPr lang="ru-RU" sz="1600" dirty="0" smtClean="0">
                <a:latin typeface="Bookman Old Style" pitchFamily="18" charset="0"/>
              </a:rPr>
              <a:t>Составьте готовый </a:t>
            </a:r>
            <a:r>
              <a:rPr lang="ru-RU" sz="1600" dirty="0" smtClean="0">
                <a:latin typeface="Bookman Old Style" pitchFamily="18" charset="0"/>
              </a:rPr>
              <a:t>синквейн и попробуете </a:t>
            </a:r>
            <a:r>
              <a:rPr lang="ru-RU" sz="1600" dirty="0" smtClean="0">
                <a:latin typeface="Bookman Old Style" pitchFamily="18" charset="0"/>
              </a:rPr>
              <a:t>разобраться с ребенком, все </a:t>
            </a:r>
            <a:r>
              <a:rPr lang="ru-RU" sz="1600" dirty="0" smtClean="0">
                <a:latin typeface="Bookman Old Style" pitchFamily="18" charset="0"/>
              </a:rPr>
              <a:t>ли здесь правильно?</a:t>
            </a:r>
          </a:p>
          <a:p>
            <a:pPr algn="ctr"/>
            <a:r>
              <a:rPr lang="ru-RU" sz="1400" i="1" dirty="0" smtClean="0">
                <a:latin typeface="Bookman Old Style" pitchFamily="18" charset="0"/>
              </a:rPr>
              <a:t>Белка.</a:t>
            </a:r>
          </a:p>
          <a:p>
            <a:pPr algn="ctr"/>
            <a:r>
              <a:rPr lang="ru-RU" sz="1400" i="1" dirty="0" smtClean="0">
                <a:latin typeface="Bookman Old Style" pitchFamily="18" charset="0"/>
              </a:rPr>
              <a:t>Рыжая, косолапая.</a:t>
            </a:r>
          </a:p>
          <a:p>
            <a:pPr algn="ctr"/>
            <a:r>
              <a:rPr lang="ru-RU" sz="1400" i="1" dirty="0" smtClean="0">
                <a:latin typeface="Bookman Old Style" pitchFamily="18" charset="0"/>
              </a:rPr>
              <a:t>Прыгает, скачет, </a:t>
            </a:r>
            <a:r>
              <a:rPr lang="ru-RU" sz="1400" b="1" i="1" dirty="0" smtClean="0">
                <a:solidFill>
                  <a:srgbClr val="FF0000"/>
                </a:solidFill>
                <a:latin typeface="Bookman Old Style" pitchFamily="18" charset="0"/>
              </a:rPr>
              <a:t>воет</a:t>
            </a:r>
            <a:r>
              <a:rPr lang="ru-RU" sz="1400" i="1" dirty="0" smtClean="0">
                <a:latin typeface="Bookman Old Style" pitchFamily="18" charset="0"/>
              </a:rPr>
              <a:t>.</a:t>
            </a:r>
          </a:p>
          <a:p>
            <a:pPr algn="ctr"/>
            <a:r>
              <a:rPr lang="ru-RU" sz="1400" i="1" dirty="0" smtClean="0">
                <a:latin typeface="Bookman Old Style" pitchFamily="18" charset="0"/>
              </a:rPr>
              <a:t>Мне нравится ловкая белка.</a:t>
            </a:r>
          </a:p>
          <a:p>
            <a:pPr algn="ctr"/>
            <a:r>
              <a:rPr lang="ru-RU" sz="1400" i="1" dirty="0" smtClean="0">
                <a:latin typeface="Bookman Old Style" pitchFamily="18" charset="0"/>
              </a:rPr>
              <a:t>Дикое животное.</a:t>
            </a:r>
          </a:p>
          <a:p>
            <a:pPr indent="358775" algn="just"/>
            <a:r>
              <a:rPr lang="ru-RU" sz="1600" dirty="0" smtClean="0">
                <a:latin typeface="Bookman Old Style" pitchFamily="18" charset="0"/>
              </a:rPr>
              <a:t>Это </a:t>
            </a:r>
            <a:r>
              <a:rPr lang="ru-RU" sz="1600" dirty="0" smtClean="0">
                <a:latin typeface="Bookman Old Style" pitchFamily="18" charset="0"/>
              </a:rPr>
              <a:t>помогает развивать умение вслушиваться в </a:t>
            </a:r>
            <a:r>
              <a:rPr lang="ru-RU" sz="1600" dirty="0" smtClean="0">
                <a:latin typeface="Bookman Old Style" pitchFamily="18" charset="0"/>
              </a:rPr>
              <a:t>обращенную </a:t>
            </a:r>
            <a:r>
              <a:rPr lang="ru-RU" sz="1600" dirty="0" smtClean="0">
                <a:latin typeface="Bookman Old Style" pitchFamily="18" charset="0"/>
              </a:rPr>
              <a:t>речь, думать и быстро подбирать нужные </a:t>
            </a:r>
            <a:r>
              <a:rPr lang="ru-RU" sz="1600" dirty="0" smtClean="0">
                <a:latin typeface="Bookman Old Style" pitchFamily="18" charset="0"/>
              </a:rPr>
              <a:t>слова. Учит ребенка </a:t>
            </a:r>
            <a:r>
              <a:rPr lang="ru-RU" sz="1600" dirty="0" smtClean="0">
                <a:latin typeface="Bookman Old Style" pitchFamily="18" charset="0"/>
              </a:rPr>
              <a:t>быть внимательными и формирует лексическую готовность в подборе слов</a:t>
            </a:r>
            <a:r>
              <a:rPr lang="ru-RU" sz="1600" dirty="0" smtClean="0">
                <a:latin typeface="Bookman Old Style" pitchFamily="18" charset="0"/>
              </a:rPr>
              <a:t>.</a:t>
            </a:r>
          </a:p>
          <a:p>
            <a:pPr indent="358775" algn="just"/>
            <a:r>
              <a:rPr lang="ru-RU" sz="1600" b="1" dirty="0" smtClean="0">
                <a:latin typeface="Bookman Old Style" pitchFamily="18" charset="0"/>
              </a:rPr>
              <a:t> Синквейн </a:t>
            </a:r>
            <a:r>
              <a:rPr lang="ru-RU" sz="1600" b="1" dirty="0" smtClean="0">
                <a:latin typeface="Bookman Old Style" pitchFamily="18" charset="0"/>
              </a:rPr>
              <a:t>– загадка. Анализ </a:t>
            </a:r>
            <a:r>
              <a:rPr lang="ru-RU" sz="1600" b="1" dirty="0" smtClean="0">
                <a:latin typeface="Bookman Old Style" pitchFamily="18" charset="0"/>
              </a:rPr>
              <a:t>неполного синквейна для определения отсутствующей части. </a:t>
            </a:r>
            <a:r>
              <a:rPr lang="ru-RU" sz="1600" dirty="0" smtClean="0">
                <a:latin typeface="Bookman Old Style" pitchFamily="18" charset="0"/>
              </a:rPr>
              <a:t>Например, дан синквейн без указания темы, первой строки — на основе существующих строк необходимо ее определить</a:t>
            </a:r>
            <a:r>
              <a:rPr lang="ru-RU" sz="1600" dirty="0" smtClean="0">
                <a:latin typeface="Bookman Old Style" pitchFamily="18" charset="0"/>
              </a:rPr>
              <a:t>.</a:t>
            </a:r>
          </a:p>
          <a:p>
            <a:endParaRPr lang="ru-RU" sz="1600" dirty="0" smtClean="0"/>
          </a:p>
          <a:p>
            <a:pPr algn="ctr"/>
            <a:endParaRPr lang="ru-RU" sz="1600" dirty="0" smtClean="0"/>
          </a:p>
          <a:p>
            <a:pPr algn="ctr"/>
            <a:endParaRPr lang="ru-RU" sz="1600" b="1" dirty="0" smtClean="0"/>
          </a:p>
          <a:p>
            <a:pPr algn="ctr"/>
            <a:endParaRPr lang="ru-RU" sz="1600" b="1" dirty="0" smtClean="0"/>
          </a:p>
          <a:p>
            <a:pPr algn="ctr"/>
            <a:endParaRPr lang="ru-RU" sz="1600" dirty="0" smtClean="0"/>
          </a:p>
          <a:p>
            <a:pPr algn="ctr"/>
            <a:endParaRPr lang="ru-RU" sz="1600" b="1" dirty="0" smtClean="0"/>
          </a:p>
          <a:p>
            <a:pPr algn="ctr"/>
            <a:endParaRPr lang="ru-RU" sz="1600" b="1" dirty="0" smtClean="0">
              <a:latin typeface="Bookman Old Style" pitchFamily="18" charset="0"/>
            </a:endParaRPr>
          </a:p>
          <a:p>
            <a:pPr indent="358775"/>
            <a:r>
              <a:rPr lang="ru-RU" sz="1600" dirty="0" smtClean="0">
                <a:latin typeface="Bookman Old Style" pitchFamily="18" charset="0"/>
              </a:rPr>
              <a:t>Эта игра –занятие уточняет </a:t>
            </a:r>
            <a:r>
              <a:rPr lang="ru-RU" sz="1600" dirty="0" smtClean="0">
                <a:latin typeface="Bookman Old Style" pitchFamily="18" charset="0"/>
              </a:rPr>
              <a:t>содержание понятий. Развивает не только речь, но и способствует развитию внимания, памяти, мышления</a:t>
            </a:r>
            <a:r>
              <a:rPr lang="ru-RU" sz="1600" dirty="0" smtClean="0">
                <a:latin typeface="Bookman Old Style" pitchFamily="18" charset="0"/>
              </a:rPr>
              <a:t>.</a:t>
            </a:r>
          </a:p>
          <a:p>
            <a:r>
              <a:rPr lang="ru-RU" sz="1600" b="1" dirty="0" smtClean="0">
                <a:latin typeface="Bookman Old Style" pitchFamily="18" charset="0"/>
              </a:rPr>
              <a:t>Следующий вариант по лексической теме «9 Мая»</a:t>
            </a:r>
            <a:endParaRPr lang="ru-RU" sz="1600" b="1" dirty="0" smtClean="0">
              <a:latin typeface="Bookman Old Style" pitchFamily="18" charset="0"/>
            </a:endParaRPr>
          </a:p>
          <a:p>
            <a:pPr indent="358775"/>
            <a:r>
              <a:rPr lang="ru-RU" sz="1600" dirty="0" smtClean="0">
                <a:latin typeface="Bookman Old Style" pitchFamily="18" charset="0"/>
              </a:rPr>
              <a:t>Что это за день? (9 Мая)</a:t>
            </a:r>
          </a:p>
          <a:p>
            <a:pPr indent="358775"/>
            <a:r>
              <a:rPr lang="ru-RU" sz="1600" dirty="0" smtClean="0">
                <a:latin typeface="Bookman Old Style" pitchFamily="18" charset="0"/>
              </a:rPr>
              <a:t>Какой день? </a:t>
            </a:r>
            <a:r>
              <a:rPr lang="ru-RU" sz="1600" dirty="0" smtClean="0">
                <a:latin typeface="Bookman Old Style" pitchFamily="18" charset="0"/>
              </a:rPr>
              <a:t>( </a:t>
            </a:r>
            <a:r>
              <a:rPr lang="ru-RU" sz="1600" dirty="0" smtClean="0">
                <a:latin typeface="Bookman Old Style" pitchFamily="18" charset="0"/>
              </a:rPr>
              <a:t>главный, великий)</a:t>
            </a:r>
            <a:endParaRPr lang="ru-RU" sz="1600" dirty="0" smtClean="0">
              <a:latin typeface="Bookman Old Style" pitchFamily="18" charset="0"/>
            </a:endParaRPr>
          </a:p>
          <a:p>
            <a:pPr indent="358775"/>
            <a:r>
              <a:rPr lang="ru-RU" sz="1600" dirty="0" smtClean="0">
                <a:latin typeface="Bookman Old Style" pitchFamily="18" charset="0"/>
              </a:rPr>
              <a:t>Что дает нам этот день? (гордиться, радоваться, праздновать)</a:t>
            </a:r>
            <a:endParaRPr lang="ru-RU" sz="1600" dirty="0" smtClean="0">
              <a:latin typeface="Bookman Old Style" pitchFamily="18" charset="0"/>
            </a:endParaRPr>
          </a:p>
          <a:p>
            <a:pPr indent="358775"/>
            <a:r>
              <a:rPr lang="ru-RU" sz="1600" dirty="0" smtClean="0">
                <a:latin typeface="Bookman Old Style" pitchFamily="18" charset="0"/>
              </a:rPr>
              <a:t>Составь </a:t>
            </a:r>
            <a:r>
              <a:rPr lang="ru-RU" sz="1600" dirty="0" smtClean="0">
                <a:latin typeface="Bookman Old Style" pitchFamily="18" charset="0"/>
              </a:rPr>
              <a:t>предложение </a:t>
            </a:r>
            <a:r>
              <a:rPr lang="ru-RU" sz="1600" dirty="0" smtClean="0">
                <a:latin typeface="Bookman Old Style" pitchFamily="18" charset="0"/>
              </a:rPr>
              <a:t>(Это самый светлый праздник)</a:t>
            </a:r>
            <a:endParaRPr lang="ru-RU" sz="1600" dirty="0" smtClean="0">
              <a:latin typeface="Bookman Old Style" pitchFamily="18" charset="0"/>
            </a:endParaRPr>
          </a:p>
          <a:p>
            <a:pPr indent="358775"/>
            <a:r>
              <a:rPr lang="ru-RU" sz="1600" dirty="0" smtClean="0">
                <a:latin typeface="Bookman Old Style" pitchFamily="18" charset="0"/>
              </a:rPr>
              <a:t>Назови </a:t>
            </a:r>
            <a:r>
              <a:rPr lang="ru-RU" sz="1600" dirty="0" smtClean="0">
                <a:latin typeface="Bookman Old Style" pitchFamily="18" charset="0"/>
              </a:rPr>
              <a:t>другим словом </a:t>
            </a:r>
            <a:r>
              <a:rPr lang="ru-RU" sz="1600" dirty="0" smtClean="0">
                <a:latin typeface="Bookman Old Style" pitchFamily="18" charset="0"/>
              </a:rPr>
              <a:t>(День Победы).</a:t>
            </a:r>
            <a:endParaRPr lang="ru-RU" dirty="0">
              <a:latin typeface="Bookman Old Style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32656" y="4932040"/>
          <a:ext cx="6264696" cy="14493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32348"/>
                <a:gridCol w="3132348"/>
              </a:tblGrid>
              <a:tr h="14493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u="sng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</a:rPr>
                        <a:t>????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 smtClean="0">
                          <a:latin typeface="Bookman Old Style" pitchFamily="18" charset="0"/>
                        </a:rPr>
                        <a:t>Растет</a:t>
                      </a:r>
                      <a:r>
                        <a:rPr lang="ru-RU" sz="1400" i="1" baseline="0" dirty="0" smtClean="0">
                          <a:latin typeface="Bookman Old Style" pitchFamily="18" charset="0"/>
                        </a:rPr>
                        <a:t> стоит.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baseline="0" dirty="0" smtClean="0">
                          <a:latin typeface="Bookman Old Style" pitchFamily="18" charset="0"/>
                        </a:rPr>
                        <a:t>Белоствольная, стройная, русская.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baseline="0" dirty="0" smtClean="0">
                          <a:latin typeface="Bookman Old Style" pitchFamily="18" charset="0"/>
                        </a:rPr>
                        <a:t>Я любуюсь стройной </a:t>
                      </a:r>
                      <a:r>
                        <a:rPr lang="ru-RU" sz="1400" b="1" i="1" u="sng" baseline="0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</a:rPr>
                        <a:t>?????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u="none" baseline="0" dirty="0" smtClean="0">
                          <a:latin typeface="Bookman Old Style" pitchFamily="18" charset="0"/>
                        </a:rPr>
                        <a:t>Дерево. 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u="sng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</a:rPr>
                        <a:t>????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baseline="0" dirty="0" smtClean="0">
                          <a:latin typeface="Bookman Old Style" pitchFamily="18" charset="0"/>
                        </a:rPr>
                        <a:t>Быстрая, мощная.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baseline="0" dirty="0" smtClean="0">
                          <a:latin typeface="Bookman Old Style" pitchFamily="18" charset="0"/>
                        </a:rPr>
                        <a:t>Едет, обгоняет, сигналит.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baseline="0" dirty="0" smtClean="0">
                          <a:latin typeface="Bookman Old Style" pitchFamily="18" charset="0"/>
                        </a:rPr>
                        <a:t>Я люблю кататься на </a:t>
                      </a:r>
                      <a:r>
                        <a:rPr lang="ru-RU" sz="1400" b="1" i="1" u="sng" baseline="0" dirty="0" smtClean="0">
                          <a:solidFill>
                            <a:srgbClr val="FF0000"/>
                          </a:solidFill>
                          <a:latin typeface="Bookman Old Style" pitchFamily="18" charset="0"/>
                        </a:rPr>
                        <a:t>?????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u="none" baseline="0" dirty="0" smtClean="0">
                          <a:latin typeface="Bookman Old Style" pitchFamily="18" charset="0"/>
                        </a:rPr>
                        <a:t>Наземный транспорт. </a:t>
                      </a:r>
                      <a:endParaRPr lang="ru-RU" sz="1400" i="1" u="none" dirty="0" smtClean="0">
                        <a:latin typeface="Bookman Old Style" pitchFamily="18" charset="0"/>
                      </a:endParaRPr>
                    </a:p>
                    <a:p>
                      <a:endParaRPr lang="ru-RU" sz="1400" i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https://mtdata.ru/u25/photo9597/20414334960-0/original.jpe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"/>
            <a:ext cx="1700808" cy="1275606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0" y="0"/>
            <a:ext cx="6858000" cy="9048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latin typeface="Bookman Old Style" pitchFamily="18" charset="0"/>
              </a:rPr>
              <a:t>			</a:t>
            </a:r>
            <a:r>
              <a:rPr lang="ru-RU" sz="1600" b="1" dirty="0" smtClean="0">
                <a:latin typeface="Bookman Old Style" pitchFamily="18" charset="0"/>
              </a:rPr>
              <a:t>Пример </a:t>
            </a:r>
            <a:r>
              <a:rPr lang="ru-RU" sz="1600" b="1" dirty="0" smtClean="0">
                <a:latin typeface="Bookman Old Style" pitchFamily="18" charset="0"/>
              </a:rPr>
              <a:t>алгоритма синквейна для </a:t>
            </a:r>
            <a:r>
              <a:rPr lang="ru-RU" sz="1600" b="1" dirty="0" smtClean="0">
                <a:latin typeface="Bookman Old Style" pitchFamily="18" charset="0"/>
              </a:rPr>
              <a:t>			не </a:t>
            </a:r>
            <a:r>
              <a:rPr lang="ru-RU" sz="1600" b="1" dirty="0" smtClean="0">
                <a:latin typeface="Bookman Old Style" pitchFamily="18" charset="0"/>
              </a:rPr>
              <a:t>читающих </a:t>
            </a:r>
            <a:r>
              <a:rPr lang="ru-RU" sz="1600" b="1" dirty="0" smtClean="0">
                <a:latin typeface="Bookman Old Style" pitchFamily="18" charset="0"/>
              </a:rPr>
              <a:t>дошкольников</a:t>
            </a:r>
          </a:p>
          <a:p>
            <a:pPr algn="just"/>
            <a:r>
              <a:rPr lang="ru-RU" sz="1600" b="1" dirty="0" smtClean="0">
                <a:latin typeface="Bookman Old Style" pitchFamily="18" charset="0"/>
              </a:rPr>
              <a:t>			Коррекция </a:t>
            </a:r>
            <a:r>
              <a:rPr lang="ru-RU" sz="1600" b="1" dirty="0" smtClean="0">
                <a:latin typeface="Bookman Old Style" pitchFamily="18" charset="0"/>
              </a:rPr>
              <a:t>и совершенствование </a:t>
            </a:r>
            <a:r>
              <a:rPr lang="ru-RU" sz="1600" b="1" dirty="0" smtClean="0">
                <a:latin typeface="Bookman Old Style" pitchFamily="18" charset="0"/>
              </a:rPr>
              <a:t>			готового </a:t>
            </a:r>
            <a:r>
              <a:rPr lang="ru-RU" sz="1600" b="1" dirty="0" smtClean="0">
                <a:latin typeface="Bookman Old Style" pitchFamily="18" charset="0"/>
              </a:rPr>
              <a:t>синквейна.</a:t>
            </a:r>
            <a:endParaRPr lang="ru-RU" sz="1600" dirty="0" smtClean="0">
              <a:latin typeface="Bookman Old Style" pitchFamily="18" charset="0"/>
            </a:endParaRPr>
          </a:p>
          <a:p>
            <a:pPr algn="just"/>
            <a:r>
              <a:rPr lang="ru-RU" sz="1600" dirty="0" smtClean="0">
                <a:latin typeface="Bookman Old Style" pitchFamily="18" charset="0"/>
              </a:rPr>
              <a:t>Составьте готовый </a:t>
            </a:r>
            <a:r>
              <a:rPr lang="ru-RU" sz="1600" dirty="0" smtClean="0">
                <a:latin typeface="Bookman Old Style" pitchFamily="18" charset="0"/>
              </a:rPr>
              <a:t>синквейн и попробуете </a:t>
            </a:r>
            <a:r>
              <a:rPr lang="ru-RU" sz="1600" dirty="0" smtClean="0">
                <a:latin typeface="Bookman Old Style" pitchFamily="18" charset="0"/>
              </a:rPr>
              <a:t>разобраться с ребенком, все </a:t>
            </a:r>
            <a:r>
              <a:rPr lang="ru-RU" sz="1600" dirty="0" smtClean="0">
                <a:latin typeface="Bookman Old Style" pitchFamily="18" charset="0"/>
              </a:rPr>
              <a:t>ли здесь правильно?</a:t>
            </a:r>
          </a:p>
          <a:p>
            <a:pPr algn="ctr"/>
            <a:r>
              <a:rPr lang="ru-RU" sz="1400" i="1" dirty="0" smtClean="0">
                <a:latin typeface="Bookman Old Style" pitchFamily="18" charset="0"/>
              </a:rPr>
              <a:t>Белка.</a:t>
            </a:r>
          </a:p>
          <a:p>
            <a:pPr algn="ctr"/>
            <a:r>
              <a:rPr lang="ru-RU" sz="1400" i="1" dirty="0" smtClean="0">
                <a:latin typeface="Bookman Old Style" pitchFamily="18" charset="0"/>
              </a:rPr>
              <a:t>Рыжая, косолапая.</a:t>
            </a:r>
          </a:p>
          <a:p>
            <a:pPr algn="ctr"/>
            <a:r>
              <a:rPr lang="ru-RU" sz="1400" i="1" dirty="0" smtClean="0">
                <a:latin typeface="Bookman Old Style" pitchFamily="18" charset="0"/>
              </a:rPr>
              <a:t>Прыгает, скачет, </a:t>
            </a:r>
            <a:r>
              <a:rPr lang="ru-RU" sz="1400" i="1" dirty="0" smtClean="0">
                <a:solidFill>
                  <a:srgbClr val="FF0000"/>
                </a:solidFill>
                <a:latin typeface="Bookman Old Style" pitchFamily="18" charset="0"/>
              </a:rPr>
              <a:t>воет</a:t>
            </a:r>
            <a:r>
              <a:rPr lang="ru-RU" sz="1400" i="1" dirty="0" smtClean="0">
                <a:latin typeface="Bookman Old Style" pitchFamily="18" charset="0"/>
              </a:rPr>
              <a:t>.</a:t>
            </a:r>
          </a:p>
          <a:p>
            <a:pPr algn="ctr"/>
            <a:r>
              <a:rPr lang="ru-RU" sz="1400" i="1" dirty="0" smtClean="0">
                <a:latin typeface="Bookman Old Style" pitchFamily="18" charset="0"/>
              </a:rPr>
              <a:t>Мне нравится ловкая белка.</a:t>
            </a:r>
          </a:p>
          <a:p>
            <a:pPr algn="ctr"/>
            <a:r>
              <a:rPr lang="ru-RU" sz="1400" i="1" dirty="0" smtClean="0">
                <a:latin typeface="Bookman Old Style" pitchFamily="18" charset="0"/>
              </a:rPr>
              <a:t>Дикое животное.</a:t>
            </a:r>
          </a:p>
          <a:p>
            <a:pPr indent="358775" algn="just"/>
            <a:r>
              <a:rPr lang="ru-RU" sz="1600" dirty="0" smtClean="0">
                <a:latin typeface="Bookman Old Style" pitchFamily="18" charset="0"/>
              </a:rPr>
              <a:t>Это </a:t>
            </a:r>
            <a:r>
              <a:rPr lang="ru-RU" sz="1600" dirty="0" smtClean="0">
                <a:latin typeface="Bookman Old Style" pitchFamily="18" charset="0"/>
              </a:rPr>
              <a:t>помогает развивать умение вслушиваться в </a:t>
            </a:r>
            <a:r>
              <a:rPr lang="ru-RU" sz="1600" dirty="0" smtClean="0">
                <a:latin typeface="Bookman Old Style" pitchFamily="18" charset="0"/>
              </a:rPr>
              <a:t>обращенную </a:t>
            </a:r>
            <a:r>
              <a:rPr lang="ru-RU" sz="1600" dirty="0" smtClean="0">
                <a:latin typeface="Bookman Old Style" pitchFamily="18" charset="0"/>
              </a:rPr>
              <a:t>речь, думать и быстро подбирать нужные </a:t>
            </a:r>
            <a:r>
              <a:rPr lang="ru-RU" sz="1600" dirty="0" smtClean="0">
                <a:latin typeface="Bookman Old Style" pitchFamily="18" charset="0"/>
              </a:rPr>
              <a:t>слова. Учит ребенка </a:t>
            </a:r>
            <a:r>
              <a:rPr lang="ru-RU" sz="1600" dirty="0" smtClean="0">
                <a:latin typeface="Bookman Old Style" pitchFamily="18" charset="0"/>
              </a:rPr>
              <a:t>быть внимательными и формирует лексическую готовность в подборе слов</a:t>
            </a:r>
            <a:r>
              <a:rPr lang="ru-RU" sz="1600" dirty="0" smtClean="0">
                <a:latin typeface="Bookman Old Style" pitchFamily="18" charset="0"/>
              </a:rPr>
              <a:t>.</a:t>
            </a:r>
          </a:p>
          <a:p>
            <a:pPr indent="358775" algn="just"/>
            <a:r>
              <a:rPr lang="ru-RU" sz="1600" b="1" dirty="0" smtClean="0">
                <a:latin typeface="Bookman Old Style" pitchFamily="18" charset="0"/>
              </a:rPr>
              <a:t> Синквейн </a:t>
            </a:r>
            <a:r>
              <a:rPr lang="ru-RU" sz="1600" b="1" dirty="0" smtClean="0">
                <a:latin typeface="Bookman Old Style" pitchFamily="18" charset="0"/>
              </a:rPr>
              <a:t>– загадка. Анализ </a:t>
            </a:r>
            <a:r>
              <a:rPr lang="ru-RU" sz="1600" b="1" dirty="0" smtClean="0">
                <a:latin typeface="Bookman Old Style" pitchFamily="18" charset="0"/>
              </a:rPr>
              <a:t>неполного синквейна для определения отсутствующей части. </a:t>
            </a:r>
            <a:r>
              <a:rPr lang="ru-RU" sz="1600" dirty="0" smtClean="0">
                <a:latin typeface="Bookman Old Style" pitchFamily="18" charset="0"/>
              </a:rPr>
              <a:t>Например, дан синквейн без указания темы, первой строки — на основе существующих строк необходимо ее определить</a:t>
            </a:r>
            <a:r>
              <a:rPr lang="ru-RU" sz="1600" dirty="0" smtClean="0">
                <a:latin typeface="Bookman Old Style" pitchFamily="18" charset="0"/>
              </a:rPr>
              <a:t>.</a:t>
            </a:r>
          </a:p>
          <a:p>
            <a:endParaRPr lang="ru-RU" sz="1600" dirty="0" smtClean="0"/>
          </a:p>
          <a:p>
            <a:pPr algn="ctr"/>
            <a:endParaRPr lang="ru-RU" sz="1600" dirty="0" smtClean="0"/>
          </a:p>
          <a:p>
            <a:pPr algn="ctr"/>
            <a:endParaRPr lang="ru-RU" sz="1600" b="1" dirty="0" smtClean="0"/>
          </a:p>
          <a:p>
            <a:pPr algn="ctr"/>
            <a:endParaRPr lang="ru-RU" sz="1600" b="1" dirty="0" smtClean="0"/>
          </a:p>
          <a:p>
            <a:pPr algn="ctr"/>
            <a:endParaRPr lang="ru-RU" sz="1600" dirty="0" smtClean="0"/>
          </a:p>
          <a:p>
            <a:pPr algn="ctr"/>
            <a:endParaRPr lang="ru-RU" sz="1600" b="1" dirty="0" smtClean="0"/>
          </a:p>
          <a:p>
            <a:pPr algn="ctr"/>
            <a:endParaRPr lang="ru-RU" sz="1600" b="1" dirty="0" smtClean="0">
              <a:latin typeface="Bookman Old Style" pitchFamily="18" charset="0"/>
            </a:endParaRPr>
          </a:p>
          <a:p>
            <a:pPr indent="358775"/>
            <a:r>
              <a:rPr lang="ru-RU" sz="1600" dirty="0" smtClean="0">
                <a:latin typeface="Bookman Old Style" pitchFamily="18" charset="0"/>
              </a:rPr>
              <a:t>Эта игра –занятие уточняет </a:t>
            </a:r>
            <a:r>
              <a:rPr lang="ru-RU" sz="1600" dirty="0" smtClean="0">
                <a:latin typeface="Bookman Old Style" pitchFamily="18" charset="0"/>
              </a:rPr>
              <a:t>содержание понятий. Развивает не только речь, но и способствует развитию внимания, памяти, мышления</a:t>
            </a:r>
            <a:r>
              <a:rPr lang="ru-RU" sz="1600" dirty="0" smtClean="0">
                <a:latin typeface="Bookman Old Style" pitchFamily="18" charset="0"/>
              </a:rPr>
              <a:t>.</a:t>
            </a:r>
          </a:p>
          <a:p>
            <a:r>
              <a:rPr lang="ru-RU" sz="1600" b="1" dirty="0" smtClean="0">
                <a:latin typeface="Bookman Old Style" pitchFamily="18" charset="0"/>
              </a:rPr>
              <a:t>Второй вариант , по лексической теме «9 Мая»</a:t>
            </a:r>
            <a:endParaRPr lang="ru-RU" sz="1600" b="1" dirty="0" smtClean="0">
              <a:latin typeface="Bookman Old Style" pitchFamily="18" charset="0"/>
            </a:endParaRPr>
          </a:p>
          <a:p>
            <a:pPr indent="358775"/>
            <a:r>
              <a:rPr lang="ru-RU" sz="1600" dirty="0" smtClean="0">
                <a:latin typeface="Bookman Old Style" pitchFamily="18" charset="0"/>
              </a:rPr>
              <a:t>Что это за день? (День Победы)</a:t>
            </a:r>
          </a:p>
          <a:p>
            <a:pPr indent="358775"/>
            <a:r>
              <a:rPr lang="ru-RU" sz="1600" dirty="0" smtClean="0">
                <a:latin typeface="Bookman Old Style" pitchFamily="18" charset="0"/>
              </a:rPr>
              <a:t>Какой день? </a:t>
            </a:r>
            <a:r>
              <a:rPr lang="ru-RU" sz="1600" dirty="0" smtClean="0">
                <a:latin typeface="Bookman Old Style" pitchFamily="18" charset="0"/>
              </a:rPr>
              <a:t>( </a:t>
            </a:r>
            <a:r>
              <a:rPr lang="ru-RU" sz="1600" dirty="0" smtClean="0">
                <a:latin typeface="Bookman Old Style" pitchFamily="18" charset="0"/>
              </a:rPr>
              <a:t>главный, великий)</a:t>
            </a:r>
            <a:endParaRPr lang="ru-RU" sz="1600" dirty="0" smtClean="0">
              <a:latin typeface="Bookman Old Style" pitchFamily="18" charset="0"/>
            </a:endParaRPr>
          </a:p>
          <a:p>
            <a:pPr indent="358775"/>
            <a:r>
              <a:rPr lang="ru-RU" sz="1600" dirty="0" smtClean="0">
                <a:latin typeface="Bookman Old Style" pitchFamily="18" charset="0"/>
              </a:rPr>
              <a:t>Что дает нам этот день? (гордиться, радоваться, праздновать)</a:t>
            </a:r>
            <a:endParaRPr lang="ru-RU" sz="1600" dirty="0" smtClean="0">
              <a:latin typeface="Bookman Old Style" pitchFamily="18" charset="0"/>
            </a:endParaRPr>
          </a:p>
          <a:p>
            <a:pPr indent="358775"/>
            <a:r>
              <a:rPr lang="ru-RU" sz="1600" dirty="0" smtClean="0">
                <a:latin typeface="Bookman Old Style" pitchFamily="18" charset="0"/>
              </a:rPr>
              <a:t>Составь </a:t>
            </a:r>
            <a:r>
              <a:rPr lang="ru-RU" sz="1600" dirty="0" smtClean="0">
                <a:latin typeface="Bookman Old Style" pitchFamily="18" charset="0"/>
              </a:rPr>
              <a:t>предложение </a:t>
            </a:r>
            <a:r>
              <a:rPr lang="ru-RU" sz="1600" dirty="0" smtClean="0">
                <a:latin typeface="Bookman Old Style" pitchFamily="18" charset="0"/>
              </a:rPr>
              <a:t>(Это самый светлый праздник)</a:t>
            </a:r>
            <a:endParaRPr lang="ru-RU" sz="1600" dirty="0" smtClean="0">
              <a:latin typeface="Bookman Old Style" pitchFamily="18" charset="0"/>
            </a:endParaRPr>
          </a:p>
          <a:p>
            <a:pPr indent="358775"/>
            <a:r>
              <a:rPr lang="ru-RU" sz="1600" dirty="0" smtClean="0">
                <a:latin typeface="Bookman Old Style" pitchFamily="18" charset="0"/>
              </a:rPr>
              <a:t>Назови </a:t>
            </a:r>
            <a:r>
              <a:rPr lang="ru-RU" sz="1600" dirty="0" smtClean="0">
                <a:latin typeface="Bookman Old Style" pitchFamily="18" charset="0"/>
              </a:rPr>
              <a:t>другим словом </a:t>
            </a:r>
            <a:r>
              <a:rPr lang="ru-RU" sz="1600" dirty="0" smtClean="0">
                <a:latin typeface="Bookman Old Style" pitchFamily="18" charset="0"/>
              </a:rPr>
              <a:t>(Победа).</a:t>
            </a:r>
            <a:endParaRPr lang="ru-RU" dirty="0">
              <a:latin typeface="Bookman Old Style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60648" y="4572000"/>
          <a:ext cx="6264696" cy="14493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32348"/>
                <a:gridCol w="3132348"/>
              </a:tblGrid>
              <a:tr h="14493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sng" dirty="0" smtClean="0">
                          <a:latin typeface="Bookman Old Style" pitchFamily="18" charset="0"/>
                        </a:rPr>
                        <a:t>????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Bookman Old Style" pitchFamily="18" charset="0"/>
                        </a:rPr>
                        <a:t>Растет</a:t>
                      </a:r>
                      <a:r>
                        <a:rPr lang="ru-RU" sz="1400" baseline="0" dirty="0" smtClean="0">
                          <a:latin typeface="Bookman Old Style" pitchFamily="18" charset="0"/>
                        </a:rPr>
                        <a:t> стоит.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latin typeface="Bookman Old Style" pitchFamily="18" charset="0"/>
                        </a:rPr>
                        <a:t>Белоствольная, стройная, русская.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latin typeface="Bookman Old Style" pitchFamily="18" charset="0"/>
                        </a:rPr>
                        <a:t>Я любуюсь стройной </a:t>
                      </a:r>
                      <a:r>
                        <a:rPr lang="ru-RU" sz="1400" u="sng" baseline="0" dirty="0" smtClean="0">
                          <a:latin typeface="Bookman Old Style" pitchFamily="18" charset="0"/>
                        </a:rPr>
                        <a:t>?????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baseline="0" dirty="0" smtClean="0">
                          <a:latin typeface="Bookman Old Style" pitchFamily="18" charset="0"/>
                        </a:rPr>
                        <a:t>Дерево.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sng" dirty="0" smtClean="0">
                          <a:latin typeface="Bookman Old Style" pitchFamily="18" charset="0"/>
                        </a:rPr>
                        <a:t>????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latin typeface="Bookman Old Style" pitchFamily="18" charset="0"/>
                        </a:rPr>
                        <a:t>Быстрая, мощная.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latin typeface="Bookman Old Style" pitchFamily="18" charset="0"/>
                        </a:rPr>
                        <a:t>Едет, обгоняет, сигналит.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latin typeface="Bookman Old Style" pitchFamily="18" charset="0"/>
                        </a:rPr>
                        <a:t>Я люблю кататься на </a:t>
                      </a:r>
                      <a:r>
                        <a:rPr lang="ru-RU" sz="1400" u="sng" baseline="0" dirty="0" smtClean="0">
                          <a:latin typeface="Bookman Old Style" pitchFamily="18" charset="0"/>
                        </a:rPr>
                        <a:t>?????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baseline="0" dirty="0" smtClean="0">
                          <a:latin typeface="Bookman Old Style" pitchFamily="18" charset="0"/>
                        </a:rPr>
                        <a:t>Наземный транспорт. </a:t>
                      </a:r>
                      <a:endParaRPr lang="ru-RU" sz="1400" u="none" dirty="0" smtClean="0">
                        <a:latin typeface="Bookman Old Style" pitchFamily="18" charset="0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https://mtdata.ru/u25/photo9597/20414334960-0/original.jpe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"/>
            <a:ext cx="1700808" cy="1275606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0" y="0"/>
            <a:ext cx="6858000" cy="867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latin typeface="Bookman Old Style" pitchFamily="18" charset="0"/>
              </a:rPr>
              <a:t>			</a:t>
            </a:r>
            <a:r>
              <a:rPr lang="ru-RU" sz="1600" b="1" dirty="0" smtClean="0">
                <a:latin typeface="Bookman Old Style" pitchFamily="18" charset="0"/>
              </a:rPr>
              <a:t>Пример </a:t>
            </a:r>
            <a:r>
              <a:rPr lang="ru-RU" sz="1600" b="1" dirty="0" smtClean="0">
                <a:latin typeface="Bookman Old Style" pitchFamily="18" charset="0"/>
              </a:rPr>
              <a:t>алгоритма синквейна для </a:t>
            </a:r>
            <a:r>
              <a:rPr lang="ru-RU" sz="1600" b="1" dirty="0" smtClean="0">
                <a:latin typeface="Bookman Old Style" pitchFamily="18" charset="0"/>
              </a:rPr>
              <a:t>			не </a:t>
            </a:r>
            <a:r>
              <a:rPr lang="ru-RU" sz="1600" b="1" dirty="0" smtClean="0">
                <a:latin typeface="Bookman Old Style" pitchFamily="18" charset="0"/>
              </a:rPr>
              <a:t>читающих </a:t>
            </a:r>
            <a:r>
              <a:rPr lang="ru-RU" sz="1600" b="1" dirty="0" smtClean="0">
                <a:latin typeface="Bookman Old Style" pitchFamily="18" charset="0"/>
              </a:rPr>
              <a:t>дошкольников</a:t>
            </a:r>
          </a:p>
          <a:p>
            <a:r>
              <a:rPr lang="ru-RU" sz="1600" dirty="0" smtClean="0">
                <a:latin typeface="Bookman Old Style" pitchFamily="18" charset="0"/>
              </a:rPr>
              <a:t>			</a:t>
            </a:r>
            <a:r>
              <a:rPr lang="ru-RU" sz="1600" b="1" dirty="0" smtClean="0">
                <a:latin typeface="Bookman Old Style" pitchFamily="18" charset="0"/>
              </a:rPr>
              <a:t>Третий </a:t>
            </a:r>
            <a:r>
              <a:rPr lang="ru-RU" sz="1600" b="1" dirty="0" smtClean="0">
                <a:latin typeface="Bookman Old Style" pitchFamily="18" charset="0"/>
              </a:rPr>
              <a:t>вариант</a:t>
            </a:r>
            <a:r>
              <a:rPr lang="ru-RU" sz="1600" dirty="0" smtClean="0">
                <a:latin typeface="Bookman Old Style" pitchFamily="18" charset="0"/>
              </a:rPr>
              <a:t> схемы </a:t>
            </a:r>
            <a:r>
              <a:rPr lang="ru-RU" sz="1600" b="1" dirty="0" smtClean="0">
                <a:latin typeface="Bookman Old Style" pitchFamily="18" charset="0"/>
              </a:rPr>
              <a:t>«Пирамида»</a:t>
            </a:r>
            <a:endParaRPr lang="ru-RU" sz="1600" dirty="0" smtClean="0">
              <a:latin typeface="Bookman Old Style" pitchFamily="18" charset="0"/>
            </a:endParaRPr>
          </a:p>
          <a:p>
            <a:r>
              <a:rPr lang="ru-RU" sz="1600" dirty="0" smtClean="0">
                <a:latin typeface="Bookman Old Style" pitchFamily="18" charset="0"/>
              </a:rPr>
              <a:t>			закрепление основ  грамоты</a:t>
            </a:r>
            <a:r>
              <a:rPr lang="ru-RU" sz="1600" dirty="0" smtClean="0">
                <a:latin typeface="Bookman Old Style" pitchFamily="18" charset="0"/>
              </a:rPr>
              <a:t>.</a:t>
            </a:r>
          </a:p>
          <a:p>
            <a:pPr algn="ctr"/>
            <a:endParaRPr lang="ru-RU" sz="1600" b="1" i="1" dirty="0" smtClean="0">
              <a:latin typeface="Bookman Old Style" pitchFamily="18" charset="0"/>
            </a:endParaRPr>
          </a:p>
          <a:p>
            <a:pPr algn="ctr"/>
            <a:r>
              <a:rPr lang="ru-RU" sz="1600" b="1" i="1" dirty="0" smtClean="0">
                <a:latin typeface="Bookman Old Style" pitchFamily="18" charset="0"/>
              </a:rPr>
              <a:t>Что </a:t>
            </a:r>
            <a:r>
              <a:rPr lang="ru-RU" sz="1600" b="1" i="1" dirty="0" smtClean="0">
                <a:latin typeface="Bookman Old Style" pitchFamily="18" charset="0"/>
              </a:rPr>
              <a:t>это? (Буква А</a:t>
            </a:r>
            <a:r>
              <a:rPr lang="ru-RU" sz="1600" b="1" i="1" dirty="0" smtClean="0">
                <a:latin typeface="Bookman Old Style" pitchFamily="18" charset="0"/>
              </a:rPr>
              <a:t>)</a:t>
            </a:r>
          </a:p>
          <a:p>
            <a:pPr algn="ctr"/>
            <a:r>
              <a:rPr lang="ru-RU" sz="1600" i="1" dirty="0" smtClean="0">
                <a:latin typeface="Bookman Old Style" pitchFamily="18" charset="0"/>
              </a:rPr>
              <a:t> </a:t>
            </a:r>
            <a:r>
              <a:rPr lang="ru-RU" sz="1600" i="1" dirty="0" smtClean="0">
                <a:latin typeface="Bookman Old Style" pitchFamily="18" charset="0"/>
              </a:rPr>
              <a:t>Буква А какая? ( буква А гласная, буква А поющая)</a:t>
            </a:r>
          </a:p>
          <a:p>
            <a:pPr algn="ctr"/>
            <a:r>
              <a:rPr lang="ru-RU" sz="1600" i="1" dirty="0" smtClean="0">
                <a:latin typeface="Bookman Old Style" pitchFamily="18" charset="0"/>
              </a:rPr>
              <a:t>Что </a:t>
            </a:r>
            <a:r>
              <a:rPr lang="ru-RU" sz="1600" i="1" dirty="0" smtClean="0">
                <a:latin typeface="Bookman Old Style" pitchFamily="18" charset="0"/>
              </a:rPr>
              <a:t>мы можем сделать с буквой А? (Прочитать, написать, нарисовать)</a:t>
            </a:r>
          </a:p>
          <a:p>
            <a:pPr algn="ctr"/>
            <a:r>
              <a:rPr lang="ru-RU" sz="1600" i="1" dirty="0" smtClean="0">
                <a:latin typeface="Bookman Old Style" pitchFamily="18" charset="0"/>
              </a:rPr>
              <a:t>Составь </a:t>
            </a:r>
            <a:r>
              <a:rPr lang="ru-RU" sz="1600" i="1" dirty="0" smtClean="0">
                <a:latin typeface="Bookman Old Style" pitchFamily="18" charset="0"/>
              </a:rPr>
              <a:t>предложение с буквой А. ( Я могу написать букву А).</a:t>
            </a:r>
          </a:p>
          <a:p>
            <a:pPr algn="ctr"/>
            <a:r>
              <a:rPr lang="ru-RU" sz="1600" i="1" dirty="0" smtClean="0">
                <a:latin typeface="Bookman Old Style" pitchFamily="18" charset="0"/>
              </a:rPr>
              <a:t>Назови </a:t>
            </a:r>
            <a:r>
              <a:rPr lang="ru-RU" sz="1600" i="1" dirty="0" smtClean="0">
                <a:latin typeface="Bookman Old Style" pitchFamily="18" charset="0"/>
              </a:rPr>
              <a:t>другим словом. ( Гласный звук</a:t>
            </a:r>
            <a:r>
              <a:rPr lang="ru-RU" sz="1600" i="1" dirty="0" smtClean="0">
                <a:latin typeface="Bookman Old Style" pitchFamily="18" charset="0"/>
              </a:rPr>
              <a:t>)</a:t>
            </a:r>
          </a:p>
          <a:p>
            <a:pPr algn="ctr"/>
            <a:endParaRPr lang="ru-RU" sz="1600" b="1" i="1" dirty="0" smtClean="0">
              <a:latin typeface="Bookman Old Style" pitchFamily="18" charset="0"/>
            </a:endParaRPr>
          </a:p>
          <a:p>
            <a:pPr algn="ctr"/>
            <a:r>
              <a:rPr lang="ru-RU" sz="1600" b="1" i="1" dirty="0" smtClean="0">
                <a:latin typeface="Bookman Old Style" pitchFamily="18" charset="0"/>
              </a:rPr>
              <a:t>Что </a:t>
            </a:r>
            <a:r>
              <a:rPr lang="ru-RU" sz="1600" b="1" i="1" dirty="0" smtClean="0">
                <a:latin typeface="Bookman Old Style" pitchFamily="18" charset="0"/>
              </a:rPr>
              <a:t>это? (Буква </a:t>
            </a:r>
            <a:r>
              <a:rPr lang="ru-RU" sz="1600" b="1" i="1" dirty="0" smtClean="0">
                <a:latin typeface="Bookman Old Style" pitchFamily="18" charset="0"/>
              </a:rPr>
              <a:t>П)</a:t>
            </a:r>
            <a:endParaRPr lang="ru-RU" sz="1600" b="1" i="1" dirty="0" smtClean="0">
              <a:latin typeface="Bookman Old Style" pitchFamily="18" charset="0"/>
            </a:endParaRPr>
          </a:p>
          <a:p>
            <a:pPr algn="ctr"/>
            <a:r>
              <a:rPr lang="ru-RU" sz="1600" i="1" dirty="0" smtClean="0">
                <a:latin typeface="Bookman Old Style" pitchFamily="18" charset="0"/>
              </a:rPr>
              <a:t> Буква А какая? ( буква </a:t>
            </a:r>
            <a:r>
              <a:rPr lang="ru-RU" sz="1600" i="1" dirty="0" smtClean="0">
                <a:latin typeface="Bookman Old Style" pitchFamily="18" charset="0"/>
              </a:rPr>
              <a:t>П согласная, </a:t>
            </a:r>
            <a:r>
              <a:rPr lang="ru-RU" sz="1600" i="1" dirty="0" smtClean="0">
                <a:latin typeface="Bookman Old Style" pitchFamily="18" charset="0"/>
              </a:rPr>
              <a:t>буква </a:t>
            </a:r>
            <a:r>
              <a:rPr lang="ru-RU" sz="1600" i="1" dirty="0" smtClean="0">
                <a:latin typeface="Bookman Old Style" pitchFamily="18" charset="0"/>
              </a:rPr>
              <a:t>П глухая)</a:t>
            </a:r>
            <a:endParaRPr lang="ru-RU" sz="1600" i="1" dirty="0" smtClean="0">
              <a:latin typeface="Bookman Old Style" pitchFamily="18" charset="0"/>
            </a:endParaRPr>
          </a:p>
          <a:p>
            <a:pPr algn="ctr"/>
            <a:r>
              <a:rPr lang="ru-RU" sz="1600" i="1" dirty="0" smtClean="0">
                <a:latin typeface="Bookman Old Style" pitchFamily="18" charset="0"/>
              </a:rPr>
              <a:t>Что мы можем сделать с буквой </a:t>
            </a:r>
            <a:r>
              <a:rPr lang="ru-RU" sz="1600" i="1" dirty="0" smtClean="0">
                <a:latin typeface="Bookman Old Style" pitchFamily="18" charset="0"/>
              </a:rPr>
              <a:t>П? </a:t>
            </a:r>
            <a:r>
              <a:rPr lang="ru-RU" sz="1600" i="1" dirty="0" smtClean="0">
                <a:latin typeface="Bookman Old Style" pitchFamily="18" charset="0"/>
              </a:rPr>
              <a:t>(Прочитать, написать, </a:t>
            </a:r>
            <a:r>
              <a:rPr lang="ru-RU" sz="1600" i="1" dirty="0" smtClean="0">
                <a:latin typeface="Bookman Old Style" pitchFamily="18" charset="0"/>
              </a:rPr>
              <a:t>смягчить)</a:t>
            </a:r>
            <a:endParaRPr lang="ru-RU" sz="1600" i="1" dirty="0" smtClean="0">
              <a:latin typeface="Bookman Old Style" pitchFamily="18" charset="0"/>
            </a:endParaRPr>
          </a:p>
          <a:p>
            <a:pPr algn="ctr"/>
            <a:r>
              <a:rPr lang="ru-RU" sz="1600" i="1" dirty="0" smtClean="0">
                <a:latin typeface="Bookman Old Style" pitchFamily="18" charset="0"/>
              </a:rPr>
              <a:t>Составь предложение с буквой А. ( </a:t>
            </a:r>
            <a:r>
              <a:rPr lang="ru-RU" sz="1600" i="1" dirty="0" smtClean="0">
                <a:latin typeface="Bookman Old Style" pitchFamily="18" charset="0"/>
              </a:rPr>
              <a:t>Буква П «папина» буква).</a:t>
            </a:r>
            <a:endParaRPr lang="ru-RU" sz="1600" i="1" dirty="0" smtClean="0">
              <a:latin typeface="Bookman Old Style" pitchFamily="18" charset="0"/>
            </a:endParaRPr>
          </a:p>
          <a:p>
            <a:pPr algn="ctr"/>
            <a:r>
              <a:rPr lang="ru-RU" sz="1600" i="1" dirty="0" smtClean="0">
                <a:latin typeface="Bookman Old Style" pitchFamily="18" charset="0"/>
              </a:rPr>
              <a:t>Назови другим словом. ( </a:t>
            </a:r>
            <a:r>
              <a:rPr lang="ru-RU" sz="1600" i="1" dirty="0" smtClean="0">
                <a:latin typeface="Bookman Old Style" pitchFamily="18" charset="0"/>
              </a:rPr>
              <a:t>Согласный </a:t>
            </a:r>
            <a:r>
              <a:rPr lang="ru-RU" sz="1600" i="1" dirty="0" smtClean="0">
                <a:latin typeface="Bookman Old Style" pitchFamily="18" charset="0"/>
              </a:rPr>
              <a:t>звук</a:t>
            </a:r>
            <a:r>
              <a:rPr lang="ru-RU" sz="1600" i="1" dirty="0" smtClean="0">
                <a:latin typeface="Bookman Old Style" pitchFamily="18" charset="0"/>
              </a:rPr>
              <a:t>)</a:t>
            </a:r>
          </a:p>
          <a:p>
            <a:pPr algn="ctr"/>
            <a:endParaRPr lang="ru-RU" sz="1400" i="1" dirty="0" smtClean="0">
              <a:latin typeface="Bookman Old Style" pitchFamily="18" charset="0"/>
            </a:endParaRPr>
          </a:p>
          <a:p>
            <a:pPr indent="358775" algn="just"/>
            <a:r>
              <a:rPr lang="ru-RU" sz="1600" b="1" dirty="0" smtClean="0">
                <a:latin typeface="Bookman Old Style" pitchFamily="18" charset="0"/>
              </a:rPr>
              <a:t>Составление синквейна – это увлекательная и интересная игра.</a:t>
            </a:r>
          </a:p>
          <a:p>
            <a:pPr indent="358775" algn="just"/>
            <a:r>
              <a:rPr lang="ru-RU" sz="1600" b="1" dirty="0" smtClean="0">
                <a:latin typeface="Bookman Old Style" pitchFamily="18" charset="0"/>
              </a:rPr>
              <a:t>Деятельность по составлению синквейнов – это источник неиссякаемого творчества и приятное времяпровождение в кругу семьи с пользой: </a:t>
            </a:r>
          </a:p>
          <a:p>
            <a:pPr indent="358775" algn="just"/>
            <a:endParaRPr lang="ru-RU" sz="1600" dirty="0" smtClean="0">
              <a:latin typeface="Bookman Old Style" pitchFamily="18" charset="0"/>
            </a:endParaRPr>
          </a:p>
          <a:p>
            <a:pPr marL="358775" indent="358775" algn="just">
              <a:buFont typeface="Wingdings" pitchFamily="2" charset="2"/>
              <a:buChar char="v"/>
            </a:pPr>
            <a:r>
              <a:rPr lang="ru-RU" sz="1600" dirty="0" smtClean="0">
                <a:latin typeface="Bookman Old Style" pitchFamily="18" charset="0"/>
              </a:rPr>
              <a:t>облегчается </a:t>
            </a:r>
            <a:r>
              <a:rPr lang="ru-RU" sz="1600" dirty="0" smtClean="0">
                <a:latin typeface="Bookman Old Style" pitchFamily="18" charset="0"/>
              </a:rPr>
              <a:t>процесс усвоения понятий и их </a:t>
            </a:r>
            <a:r>
              <a:rPr lang="ru-RU" sz="1600" dirty="0" smtClean="0">
                <a:latin typeface="Bookman Old Style" pitchFamily="18" charset="0"/>
              </a:rPr>
              <a:t>содержания;</a:t>
            </a:r>
          </a:p>
          <a:p>
            <a:pPr marL="358775" indent="358775" algn="just">
              <a:buFont typeface="Wingdings" pitchFamily="2" charset="2"/>
              <a:buChar char="v"/>
            </a:pPr>
            <a:r>
              <a:rPr lang="ru-RU" sz="1600" dirty="0" smtClean="0">
                <a:latin typeface="Bookman Old Style" pitchFamily="18" charset="0"/>
              </a:rPr>
              <a:t>расширяется </a:t>
            </a:r>
            <a:r>
              <a:rPr lang="ru-RU" sz="1600" dirty="0" smtClean="0">
                <a:latin typeface="Bookman Old Style" pitchFamily="18" charset="0"/>
              </a:rPr>
              <a:t>и </a:t>
            </a:r>
            <a:r>
              <a:rPr lang="ru-RU" sz="1600" dirty="0" smtClean="0">
                <a:latin typeface="Bookman Old Style" pitchFamily="18" charset="0"/>
              </a:rPr>
              <a:t>актуализируется </a:t>
            </a:r>
            <a:r>
              <a:rPr lang="ru-RU" sz="1600" dirty="0" smtClean="0">
                <a:latin typeface="Bookman Old Style" pitchFamily="18" charset="0"/>
              </a:rPr>
              <a:t>словарный запас; </a:t>
            </a:r>
          </a:p>
          <a:p>
            <a:pPr marL="358775" indent="358775" algn="just">
              <a:buFont typeface="Wingdings" pitchFamily="2" charset="2"/>
              <a:buChar char="v"/>
            </a:pPr>
            <a:r>
              <a:rPr lang="ru-RU" sz="1600" dirty="0" smtClean="0">
                <a:latin typeface="Bookman Old Style" pitchFamily="18" charset="0"/>
              </a:rPr>
              <a:t>ребенок  учится </a:t>
            </a:r>
            <a:r>
              <a:rPr lang="ru-RU" sz="1600" dirty="0" smtClean="0">
                <a:latin typeface="Bookman Old Style" pitchFamily="18" charset="0"/>
              </a:rPr>
              <a:t>выражать свои мысли, подбирать нужные слова, выработалась способность к анализу;</a:t>
            </a:r>
          </a:p>
          <a:p>
            <a:pPr marL="358775" indent="358775" algn="just">
              <a:buFont typeface="Wingdings" pitchFamily="2" charset="2"/>
              <a:buChar char="v"/>
            </a:pPr>
            <a:r>
              <a:rPr lang="ru-RU" sz="1600" dirty="0" smtClean="0">
                <a:latin typeface="Bookman Old Style" pitchFamily="18" charset="0"/>
              </a:rPr>
              <a:t>дети учатся выражать </a:t>
            </a:r>
            <a:r>
              <a:rPr lang="ru-RU" sz="1600" dirty="0" smtClean="0">
                <a:latin typeface="Bookman Old Style" pitchFamily="18" charset="0"/>
              </a:rPr>
              <a:t>свое </a:t>
            </a:r>
            <a:r>
              <a:rPr lang="ru-RU" sz="1600" dirty="0" smtClean="0">
                <a:latin typeface="Bookman Old Style" pitchFamily="18" charset="0"/>
              </a:rPr>
              <a:t>мнение, соглашаться или нет с мнением других, </a:t>
            </a:r>
            <a:r>
              <a:rPr lang="ru-RU" sz="1600" dirty="0" smtClean="0">
                <a:latin typeface="Bookman Old Style" pitchFamily="18" charset="0"/>
              </a:rPr>
              <a:t>договариваться.</a:t>
            </a:r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pPr algn="just"/>
            <a:endParaRPr lang="ru-RU" sz="1600" b="1" dirty="0" smtClean="0">
              <a:latin typeface="Bookman Old Style" pitchFamily="18" charset="0"/>
            </a:endParaRPr>
          </a:p>
          <a:p>
            <a:pPr algn="just"/>
            <a:r>
              <a:rPr lang="ru-RU" sz="1600" b="1" dirty="0" smtClean="0">
                <a:latin typeface="Bookman Old Style" pitchFamily="18" charset="0"/>
              </a:rPr>
              <a:t>			</a:t>
            </a:r>
            <a:endParaRPr lang="ru-RU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282</TotalTime>
  <Words>131</Words>
  <Application>Microsoft Office PowerPoint</Application>
  <PresentationFormat>Экран (4:3)</PresentationFormat>
  <Paragraphs>166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home</cp:lastModifiedBy>
  <cp:revision>40</cp:revision>
  <dcterms:created xsi:type="dcterms:W3CDTF">2020-04-21T06:17:12Z</dcterms:created>
  <dcterms:modified xsi:type="dcterms:W3CDTF">2020-05-05T08:34:04Z</dcterms:modified>
</cp:coreProperties>
</file>