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68" r:id="rId8"/>
    <p:sldId id="269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494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714500" y="4165600"/>
            <a:ext cx="4629150" cy="2525816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714500" y="6671096"/>
            <a:ext cx="4629150" cy="18288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6716" y="1676588"/>
            <a:ext cx="3048000" cy="285750"/>
          </a:xfrm>
        </p:spPr>
        <p:txBody>
          <a:bodyPr/>
          <a:lstStyle/>
          <a:p>
            <a:fld id="{8C63E8A4-CFBE-4E99-AE3C-B3886092C01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152" y="5687573"/>
            <a:ext cx="4876800" cy="288036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6835392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982224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248156" y="7717536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428750" y="5994400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994158" y="6571603"/>
            <a:ext cx="457200" cy="690032"/>
          </a:xfrm>
        </p:spPr>
        <p:txBody>
          <a:bodyPr/>
          <a:lstStyle/>
          <a:p>
            <a:fld id="{9AF4E653-B487-4B8E-81F4-08769C2C90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E8A4-CFBE-4E99-AE3C-B3886092C01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E653-B487-4B8E-81F4-08769C2C9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6"/>
            <a:ext cx="1257300" cy="780203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E8A4-CFBE-4E99-AE3C-B3886092C01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E653-B487-4B8E-81F4-08769C2C9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5600700" cy="6498336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63E8A4-CFBE-4E99-AE3C-B3886092C01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F4E653-B487-4B8E-81F4-08769C2C90F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500" y="3860800"/>
            <a:ext cx="4629150" cy="273812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14500" y="6680200"/>
            <a:ext cx="4629150" cy="18288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5155692" y="1671701"/>
            <a:ext cx="3048000" cy="285750"/>
          </a:xfrm>
        </p:spPr>
        <p:txBody>
          <a:bodyPr/>
          <a:lstStyle/>
          <a:p>
            <a:fld id="{8C63E8A4-CFBE-4E99-AE3C-B3886092C01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4241292" y="5683758"/>
            <a:ext cx="4876800" cy="288036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285750" y="0"/>
            <a:ext cx="457200" cy="9144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07252" y="0"/>
            <a:ext cx="78498" cy="9144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742950" y="0"/>
            <a:ext cx="136404" cy="9144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55990" y="0"/>
            <a:ext cx="172710" cy="9144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79758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685800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640584" y="0"/>
            <a:ext cx="0" cy="9144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294980" y="0"/>
            <a:ext cx="0" cy="9144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8001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914400" y="0"/>
            <a:ext cx="57150" cy="9144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457200" y="4572000"/>
            <a:ext cx="971550" cy="17272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993528" y="6489003"/>
            <a:ext cx="481068" cy="855232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818310" y="7334176"/>
            <a:ext cx="102870" cy="18288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248156" y="7721600"/>
            <a:ext cx="205740" cy="3657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409280" y="5973184"/>
            <a:ext cx="274320" cy="48768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6823458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005462" y="6571603"/>
            <a:ext cx="457200" cy="690032"/>
          </a:xfrm>
        </p:spPr>
        <p:txBody>
          <a:bodyPr/>
          <a:lstStyle/>
          <a:p>
            <a:fld id="{9AF4E653-B487-4B8E-81F4-08769C2C90F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E8A4-CFBE-4E99-AE3C-B3886092C01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E653-B487-4B8E-81F4-08769C2C90F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342900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202686" y="2133600"/>
            <a:ext cx="2743200" cy="6096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5657850" cy="1524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E8A4-CFBE-4E99-AE3C-B3886092C01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E653-B487-4B8E-81F4-08769C2C90F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342900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3278981" y="3149600"/>
            <a:ext cx="2743200" cy="5181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34290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3257550" y="2092960"/>
            <a:ext cx="2743200" cy="87782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63E8A4-CFBE-4E99-AE3C-B3886092C01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F4E653-B487-4B8E-81F4-08769C2C90F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3E8A4-CFBE-4E99-AE3C-B3886092C01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4E653-B487-4B8E-81F4-08769C2C90F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88658" y="4400550"/>
            <a:ext cx="8412480" cy="3429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09210" y="365760"/>
            <a:ext cx="1145286" cy="664464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228600" y="365760"/>
            <a:ext cx="4229100" cy="843686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C63E8A4-CFBE-4E99-AE3C-B3886092C01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F4E653-B487-4B8E-81F4-08769C2C90F9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672370" y="4400550"/>
            <a:ext cx="8412480" cy="3429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4629150" cy="9144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4349" y="353060"/>
            <a:ext cx="1143000" cy="6608064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468630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4644222" y="0"/>
            <a:ext cx="0" cy="9144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C63E8A4-CFBE-4E99-AE3C-B3886092C01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F4E653-B487-4B8E-81F4-08769C2C90F9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6572250" y="0"/>
            <a:ext cx="0" cy="9144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00700" cy="1524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42900" y="2133600"/>
            <a:ext cx="5600700" cy="64983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5105400" y="1554482"/>
            <a:ext cx="2682240" cy="288036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63E8A4-CFBE-4E99-AE3C-B3886092C01A}" type="datetimeFigureOut">
              <a:rPr lang="ru-RU" smtClean="0"/>
              <a:t>02.04.2020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4309190" y="5089667"/>
            <a:ext cx="4267200" cy="27432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7150" y="0"/>
            <a:ext cx="0" cy="9144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743700" y="0"/>
            <a:ext cx="0" cy="9144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6629400" y="0"/>
            <a:ext cx="228600" cy="9144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686550" y="0"/>
            <a:ext cx="0" cy="9144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6117336" y="7620000"/>
            <a:ext cx="411480" cy="73152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096762" y="7645400"/>
            <a:ext cx="457200" cy="694944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F4E653-B487-4B8E-81F4-08769C2C90F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4784" y="2699792"/>
            <a:ext cx="4608512" cy="252581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Возрастные особенности развития детей 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от 2 месяцев до года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6792" y="5292080"/>
            <a:ext cx="4629150" cy="18288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</a:rPr>
              <a:t>Младенческий возраст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9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5144" y="353060"/>
            <a:ext cx="1728192" cy="6608064"/>
          </a:xfrm>
        </p:spPr>
        <p:txBody>
          <a:bodyPr/>
          <a:lstStyle/>
          <a:p>
            <a:pPr algn="just"/>
            <a:r>
              <a:rPr lang="ru-RU" sz="1800" dirty="0">
                <a:latin typeface="Calibri" panose="020F0502020204030204" pitchFamily="34" charset="0"/>
              </a:rPr>
              <a:t>Первый год жизни ребёнка самоценен как сам по себе, так и с позиций отдалённой перспективы.</a:t>
            </a:r>
          </a:p>
          <a:p>
            <a:pPr algn="just"/>
            <a:r>
              <a:rPr lang="ru-RU" sz="1800" dirty="0">
                <a:latin typeface="Calibri" panose="020F0502020204030204" pitchFamily="34" charset="0"/>
              </a:rPr>
              <a:t>Этот период жизни ребёнка, как никогда в последующем, отличается быстрым темпом физического, психического и даже социального развития.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5" r="3324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98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69160" y="365760"/>
            <a:ext cx="1584176" cy="6644640"/>
          </a:xfrm>
        </p:spPr>
        <p:txBody>
          <a:bodyPr/>
          <a:lstStyle/>
          <a:p>
            <a:r>
              <a:rPr lang="ru-RU" sz="2800" dirty="0">
                <a:latin typeface="Calibri" panose="020F0502020204030204" pitchFamily="34" charset="0"/>
              </a:rPr>
              <a:t>Самые главные приобретения первого года жизни – ходьба и первые слова.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800" b="1" dirty="0" smtClean="0">
                <a:latin typeface="Calibri" panose="020F0502020204030204" pitchFamily="34" charset="0"/>
              </a:rPr>
              <a:t>Голосовые </a:t>
            </a:r>
            <a:r>
              <a:rPr lang="ru-RU" sz="1800" b="1" dirty="0">
                <a:latin typeface="Calibri" panose="020F0502020204030204" pitchFamily="34" charset="0"/>
              </a:rPr>
              <a:t>проявления </a:t>
            </a:r>
            <a:r>
              <a:rPr lang="ru-RU" sz="1800" dirty="0">
                <a:latin typeface="Calibri" panose="020F0502020204030204" pitchFamily="34" charset="0"/>
              </a:rPr>
              <a:t>проходят ряд последовательных этапов: крик, </a:t>
            </a:r>
            <a:r>
              <a:rPr lang="ru-RU" sz="1800" dirty="0" err="1">
                <a:latin typeface="Calibri" panose="020F0502020204030204" pitchFamily="34" charset="0"/>
              </a:rPr>
              <a:t>гукание</a:t>
            </a:r>
            <a:r>
              <a:rPr lang="ru-RU" sz="1800" dirty="0">
                <a:latin typeface="Calibri" panose="020F0502020204030204" pitchFamily="34" charset="0"/>
              </a:rPr>
              <a:t>, </a:t>
            </a:r>
            <a:r>
              <a:rPr lang="ru-RU" sz="1800" dirty="0" err="1">
                <a:latin typeface="Calibri" panose="020F0502020204030204" pitchFamily="34" charset="0"/>
              </a:rPr>
              <a:t>гуление</a:t>
            </a:r>
            <a:r>
              <a:rPr lang="ru-RU" sz="1800" dirty="0">
                <a:latin typeface="Calibri" panose="020F0502020204030204" pitchFamily="34" charset="0"/>
              </a:rPr>
              <a:t>, лепет.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latin typeface="Calibri" panose="020F0502020204030204" pitchFamily="34" charset="0"/>
              </a:rPr>
              <a:t>В возрасте от 1,5 до 4-х месяцев выделяют короткие звуки, носящие характер спокойного повествования – </a:t>
            </a:r>
            <a:r>
              <a:rPr lang="ru-RU" sz="1800" dirty="0" err="1">
                <a:latin typeface="Calibri" panose="020F0502020204030204" pitchFamily="34" charset="0"/>
              </a:rPr>
              <a:t>гукание</a:t>
            </a:r>
            <a:r>
              <a:rPr lang="ru-RU" sz="1800" dirty="0">
                <a:latin typeface="Calibri" panose="020F0502020204030204" pitchFamily="34" charset="0"/>
              </a:rPr>
              <a:t>.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latin typeface="Calibri" panose="020F0502020204030204" pitchFamily="34" charset="0"/>
              </a:rPr>
              <a:t>От 4-х до 6 месяцев ребенок издает протяжные гласные звуки («</a:t>
            </a:r>
            <a:r>
              <a:rPr lang="ru-RU" sz="1800" dirty="0" err="1">
                <a:latin typeface="Calibri" panose="020F0502020204030204" pitchFamily="34" charset="0"/>
              </a:rPr>
              <a:t>мааа</a:t>
            </a:r>
            <a:r>
              <a:rPr lang="ru-RU" sz="1800" dirty="0">
                <a:latin typeface="Calibri" panose="020F0502020204030204" pitchFamily="34" charset="0"/>
              </a:rPr>
              <a:t>», «</a:t>
            </a:r>
            <a:r>
              <a:rPr lang="ru-RU" sz="1800" dirty="0" err="1">
                <a:latin typeface="Calibri" panose="020F0502020204030204" pitchFamily="34" charset="0"/>
              </a:rPr>
              <a:t>баааа</a:t>
            </a:r>
            <a:r>
              <a:rPr lang="ru-RU" sz="1800" dirty="0">
                <a:latin typeface="Calibri" panose="020F0502020204030204" pitchFamily="34" charset="0"/>
              </a:rPr>
              <a:t>») – это истинное, или певучее, </a:t>
            </a:r>
            <a:r>
              <a:rPr lang="ru-RU" sz="1800" dirty="0" err="1">
                <a:latin typeface="Calibri" panose="020F0502020204030204" pitchFamily="34" charset="0"/>
              </a:rPr>
              <a:t>гуление</a:t>
            </a:r>
            <a:r>
              <a:rPr lang="ru-RU" sz="1800" dirty="0">
                <a:latin typeface="Calibri" panose="020F0502020204030204" pitchFamily="34" charset="0"/>
              </a:rPr>
              <a:t>. 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latin typeface="Calibri" panose="020F0502020204030204" pitchFamily="34" charset="0"/>
              </a:rPr>
              <a:t>В 6-7 месяцев появляется лепет – повторные слоги, цепочки слогов в ответ на голосовое общение взрослого, когда ребенок приглядывается к артикуляции взрослого, прислушивается к нему и к самому себе.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latin typeface="Calibri" panose="020F0502020204030204" pitchFamily="34" charset="0"/>
              </a:rPr>
              <a:t>К 9-ти месяцам в условиях общения со взрослым наступает «расцвет» лепета, обогащение его новыми звуками, интонациями, приветствий восклицаний.</a:t>
            </a:r>
          </a:p>
          <a:p>
            <a:pPr marL="0" lvl="0" indent="0" algn="just">
              <a:spcBef>
                <a:spcPts val="0"/>
              </a:spcBef>
              <a:buClrTx/>
              <a:buSzTx/>
              <a:buNone/>
            </a:pPr>
            <a:r>
              <a:rPr lang="ru-RU" sz="1800" dirty="0">
                <a:latin typeface="Calibri" panose="020F0502020204030204" pitchFamily="34" charset="0"/>
              </a:rPr>
              <a:t> К концу года уже можно говорить о речевом развитии, поскольку формируются основы понимания (до 30-50 слов), ребёнок начинает пользоваться несколькими простыми словами</a:t>
            </a:r>
          </a:p>
        </p:txBody>
      </p:sp>
    </p:spTree>
    <p:extLst>
      <p:ext uri="{BB962C8B-B14F-4D97-AF65-F5344CB8AC3E}">
        <p14:creationId xmlns:p14="http://schemas.microsoft.com/office/powerpoint/2010/main" val="245543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97152" y="395536"/>
            <a:ext cx="1800200" cy="770485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libri" panose="020F0502020204030204" pitchFamily="34" charset="0"/>
              </a:rPr>
              <a:t>Также </a:t>
            </a:r>
            <a:r>
              <a:rPr lang="ru-RU" sz="2800" dirty="0">
                <a:latin typeface="Calibri" panose="020F0502020204030204" pitchFamily="34" charset="0"/>
              </a:rPr>
              <a:t>в этот период ребенок осваивает произвольные действия с предметами окружающего </a:t>
            </a:r>
            <a:r>
              <a:rPr lang="ru-RU" sz="2800" dirty="0" smtClean="0">
                <a:latin typeface="Calibri" panose="020F0502020204030204" pitchFamily="34" charset="0"/>
              </a:rPr>
              <a:t>мира. </a:t>
            </a:r>
            <a:endParaRPr lang="ru-RU" sz="2800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Calibri" panose="020F0502020204030204" pitchFamily="34" charset="0"/>
              </a:rPr>
              <a:t>Предметная деятельность. </a:t>
            </a:r>
          </a:p>
          <a:p>
            <a:pPr marL="0" indent="0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Движущийся </a:t>
            </a:r>
            <a:r>
              <a:rPr lang="ru-RU" sz="1800" dirty="0">
                <a:latin typeface="Calibri" panose="020F0502020204030204" pitchFamily="34" charset="0"/>
              </a:rPr>
              <a:t>глаз. </a:t>
            </a:r>
            <a:r>
              <a:rPr lang="ru-RU" sz="1800" dirty="0" smtClean="0">
                <a:latin typeface="Calibri" panose="020F0502020204030204" pitchFamily="34" charset="0"/>
              </a:rPr>
              <a:t>К </a:t>
            </a:r>
            <a:r>
              <a:rPr lang="ru-RU" sz="1800" dirty="0">
                <a:latin typeface="Calibri" panose="020F0502020204030204" pitchFamily="34" charset="0"/>
              </a:rPr>
              <a:t>концу второго месяца эти движения уточняются, ребенок способен зрительно сосредоточиваться на предмете. К третьему месяцу движения глаз развиты почти так же, как у взрослого, формируется бинокулярное зрение</a:t>
            </a:r>
            <a:r>
              <a:rPr lang="ru-RU" sz="1800" dirty="0" smtClean="0">
                <a:latin typeface="Calibri" panose="020F0502020204030204" pitchFamily="34" charset="0"/>
              </a:rPr>
              <a:t>. </a:t>
            </a:r>
          </a:p>
          <a:p>
            <a:pPr marL="0" indent="0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Выразительные </a:t>
            </a:r>
            <a:r>
              <a:rPr lang="ru-RU" sz="1800" dirty="0">
                <a:latin typeface="Calibri" panose="020F0502020204030204" pitchFamily="34" charset="0"/>
              </a:rPr>
              <a:t>движения (комплекс оживления ).</a:t>
            </a:r>
          </a:p>
          <a:p>
            <a:pPr marL="0" indent="0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Перемещение </a:t>
            </a:r>
            <a:r>
              <a:rPr lang="ru-RU" sz="1800" dirty="0">
                <a:latin typeface="Calibri" panose="020F0502020204030204" pitchFamily="34" charset="0"/>
              </a:rPr>
              <a:t>в </a:t>
            </a:r>
            <a:r>
              <a:rPr lang="ru-RU" sz="1800" dirty="0" smtClean="0">
                <a:latin typeface="Calibri" panose="020F0502020204030204" pitchFamily="34" charset="0"/>
              </a:rPr>
              <a:t>пространстве. Ребенок </a:t>
            </a:r>
            <a:r>
              <a:rPr lang="ru-RU" sz="1800" dirty="0">
                <a:latin typeface="Calibri" panose="020F0502020204030204" pitchFamily="34" charset="0"/>
              </a:rPr>
              <a:t>последовательно учится переворачиваться, поднимать голову, садиться, ползать, становиться на ножки, делать первые шаги. </a:t>
            </a:r>
            <a:endParaRPr lang="ru-RU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- Ползание</a:t>
            </a:r>
            <a:r>
              <a:rPr lang="ru-RU" sz="1800" dirty="0">
                <a:latin typeface="Calibri" panose="020F0502020204030204" pitchFamily="34" charset="0"/>
              </a:rPr>
              <a:t>. Иногда пропускает эту стадию.</a:t>
            </a:r>
          </a:p>
          <a:p>
            <a:pPr marL="0" indent="0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- Хватание</a:t>
            </a:r>
            <a:r>
              <a:rPr lang="ru-RU" sz="1800" dirty="0">
                <a:latin typeface="Calibri" panose="020F0502020204030204" pitchFamily="34" charset="0"/>
              </a:rPr>
              <a:t>. К концу первого полугодия из случайных захватываний игрушки это движение превращается в намеренное</a:t>
            </a:r>
            <a:r>
              <a:rPr lang="ru-RU" sz="18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- </a:t>
            </a:r>
            <a:r>
              <a:rPr lang="ru-RU" sz="1800" dirty="0">
                <a:latin typeface="Calibri" panose="020F0502020204030204" pitchFamily="34" charset="0"/>
              </a:rPr>
              <a:t>Манипулирование предметом. Отличается от "настоящих" действий тем, что предмет используется не по назначению.</a:t>
            </a:r>
          </a:p>
          <a:p>
            <a:pPr marL="0" indent="0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- Указательный </a:t>
            </a:r>
            <a:r>
              <a:rPr lang="ru-RU" sz="1800" dirty="0">
                <a:latin typeface="Calibri" panose="020F0502020204030204" pitchFamily="34" charset="0"/>
              </a:rPr>
              <a:t>жест</a:t>
            </a:r>
            <a:r>
              <a:rPr lang="ru-RU" sz="1800" dirty="0" smtClean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- К </a:t>
            </a:r>
            <a:r>
              <a:rPr lang="ru-RU" sz="1800" dirty="0">
                <a:latin typeface="Calibri" panose="020F0502020204030204" pitchFamily="34" charset="0"/>
              </a:rPr>
              <a:t>концу первого года жизни: ребёнок осваивает ходьбу в ближайшем </a:t>
            </a:r>
            <a:r>
              <a:rPr lang="ru-RU" sz="1800" dirty="0" smtClean="0">
                <a:latin typeface="Calibri" panose="020F0502020204030204" pitchFamily="34" charset="0"/>
              </a:rPr>
              <a:t>пространстве.</a:t>
            </a:r>
            <a:endParaRPr lang="ru-RU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561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97152" y="365760"/>
            <a:ext cx="1800200" cy="6644640"/>
          </a:xfrm>
        </p:spPr>
        <p:txBody>
          <a:bodyPr/>
          <a:lstStyle/>
          <a:p>
            <a:r>
              <a:rPr lang="ru-RU" sz="2000" dirty="0" smtClean="0">
                <a:latin typeface="Calibri" panose="020F0502020204030204" pitchFamily="34" charset="0"/>
              </a:rPr>
              <a:t>Ребенок </a:t>
            </a:r>
            <a:r>
              <a:rPr lang="ru-RU" sz="2000" dirty="0">
                <a:latin typeface="Calibri" panose="020F0502020204030204" pitchFamily="34" charset="0"/>
              </a:rPr>
              <a:t>до года не </a:t>
            </a:r>
            <a:r>
              <a:rPr lang="ru-RU" sz="2000" dirty="0" smtClean="0">
                <a:latin typeface="Calibri" panose="020F0502020204030204" pitchFamily="34" charset="0"/>
              </a:rPr>
              <a:t>овладел языком </a:t>
            </a:r>
            <a:r>
              <a:rPr lang="ru-RU" sz="2000" dirty="0">
                <a:latin typeface="Calibri" panose="020F0502020204030204" pitchFamily="34" charset="0"/>
              </a:rPr>
              <a:t>и у </a:t>
            </a:r>
            <a:r>
              <a:rPr lang="ru-RU" sz="2000" dirty="0" smtClean="0">
                <a:latin typeface="Calibri" panose="020F0502020204030204" pitchFamily="34" charset="0"/>
              </a:rPr>
              <a:t>него </a:t>
            </a:r>
            <a:r>
              <a:rPr lang="ru-RU" sz="2000" dirty="0">
                <a:latin typeface="Calibri" panose="020F0502020204030204" pitchFamily="34" charset="0"/>
              </a:rPr>
              <a:t>нет психических образов для слов. Знания о людях и окружающих предметах складываются у </a:t>
            </a:r>
            <a:r>
              <a:rPr lang="ru-RU" sz="2000" dirty="0" smtClean="0">
                <a:latin typeface="Calibri" panose="020F0502020204030204" pitchFamily="34" charset="0"/>
              </a:rPr>
              <a:t>него </a:t>
            </a:r>
            <a:r>
              <a:rPr lang="ru-RU" sz="2000" dirty="0">
                <a:latin typeface="Calibri" panose="020F0502020204030204" pitchFamily="34" charset="0"/>
              </a:rPr>
              <a:t>на основе информации, полученной от собственных органов чувств и случайных движений.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Calibri" panose="020F0502020204030204" pitchFamily="34" charset="0"/>
              </a:rPr>
              <a:t>Умственное </a:t>
            </a:r>
            <a:r>
              <a:rPr lang="ru-RU" sz="1800" b="1" dirty="0">
                <a:latin typeface="Calibri" panose="020F0502020204030204" pitchFamily="34" charset="0"/>
              </a:rPr>
              <a:t>развитие</a:t>
            </a:r>
            <a:r>
              <a:rPr lang="ru-RU" sz="1800" b="1" dirty="0" smtClean="0">
                <a:latin typeface="Calibri" panose="020F0502020204030204" pitchFamily="34" charset="0"/>
              </a:rPr>
              <a:t>.</a:t>
            </a:r>
            <a:endParaRPr lang="ru-RU" sz="1800" b="1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Первичные </a:t>
            </a:r>
            <a:r>
              <a:rPr lang="ru-RU" sz="1800" dirty="0">
                <a:latin typeface="Calibri" panose="020F0502020204030204" pitchFamily="34" charset="0"/>
              </a:rPr>
              <a:t>круговые реакции (1 – 4 месяц жизни). Ребенок начинает приспосабливаться к своему окружению, </a:t>
            </a:r>
            <a:endParaRPr lang="ru-RU" sz="1800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Calibri" panose="020F0502020204030204" pitchFamily="34" charset="0"/>
              </a:rPr>
              <a:t>Вторичные </a:t>
            </a:r>
            <a:r>
              <a:rPr lang="ru-RU" sz="1800" dirty="0">
                <a:latin typeface="Calibri" panose="020F0502020204030204" pitchFamily="34" charset="0"/>
              </a:rPr>
              <a:t>круговые реакции (4 – 8 месяцев). Дети произвольно повторяют те формы поведения, которые доставляют им удовольствие; </a:t>
            </a:r>
            <a:r>
              <a:rPr lang="ru-RU" sz="1800" dirty="0" smtClean="0">
                <a:latin typeface="Calibri" panose="020F0502020204030204" pitchFamily="34" charset="0"/>
              </a:rPr>
              <a:t>С </a:t>
            </a:r>
            <a:r>
              <a:rPr lang="ru-RU" sz="1800" dirty="0">
                <a:latin typeface="Calibri" panose="020F0502020204030204" pitchFamily="34" charset="0"/>
              </a:rPr>
              <a:t>этим качеством связано появление в 7-8 месяцев первых страхов (страх "чужого"), а также восприятие постоянства объектов составляет основу привязанности к значимым для ребенка людям.</a:t>
            </a:r>
          </a:p>
          <a:p>
            <a:pPr marL="0" indent="0">
              <a:buNone/>
            </a:pPr>
            <a:r>
              <a:rPr lang="ru-RU" sz="1800" dirty="0">
                <a:latin typeface="Calibri" panose="020F0502020204030204" pitchFamily="34" charset="0"/>
              </a:rPr>
              <a:t>Координация вторичных схем (8 – 12 месяцев). Происходит дальнейшее развитие всех упомянутых способностей ребенка. Малыши проявляют первые признаки умения предвосхитить события (например, плачут при виде йода).</a:t>
            </a:r>
          </a:p>
          <a:p>
            <a:pPr marL="0" indent="0">
              <a:buNone/>
            </a:pPr>
            <a:r>
              <a:rPr lang="ru-RU" sz="1800" dirty="0">
                <a:latin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4755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53136" y="107504"/>
            <a:ext cx="2016224" cy="8323396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Calibri" panose="020F0502020204030204" pitchFamily="34" charset="0"/>
              </a:rPr>
              <a:t>Базовая потребность возраста</a:t>
            </a:r>
            <a:r>
              <a:rPr lang="ru-RU" sz="2000" dirty="0">
                <a:latin typeface="Calibri" panose="020F0502020204030204" pitchFamily="34" charset="0"/>
              </a:rPr>
              <a:t> – потребность в безопасности, защищенности. Она должна </a:t>
            </a:r>
            <a:r>
              <a:rPr lang="ru-RU" sz="2000" dirty="0" smtClean="0">
                <a:latin typeface="Calibri" panose="020F0502020204030204" pitchFamily="34" charset="0"/>
              </a:rPr>
              <a:t>быть удовлетворена</a:t>
            </a:r>
            <a:r>
              <a:rPr lang="ru-RU" sz="2000" dirty="0">
                <a:latin typeface="Calibri" panose="020F0502020204030204" pitchFamily="34" charset="0"/>
              </a:rPr>
              <a:t>. В этом главная функция взрослого человека. </a:t>
            </a:r>
            <a:endParaRPr lang="ru-RU" sz="2000" dirty="0" smtClean="0">
              <a:latin typeface="Calibri" panose="020F0502020204030204" pitchFamily="34" charset="0"/>
            </a:endParaRPr>
          </a:p>
          <a:p>
            <a:r>
              <a:rPr lang="ru-RU" sz="2000" dirty="0" smtClean="0">
                <a:latin typeface="Calibri" panose="020F0502020204030204" pitchFamily="34" charset="0"/>
              </a:rPr>
              <a:t>Если </a:t>
            </a:r>
            <a:r>
              <a:rPr lang="ru-RU" sz="2000" dirty="0">
                <a:latin typeface="Calibri" panose="020F0502020204030204" pitchFamily="34" charset="0"/>
              </a:rPr>
              <a:t>ребенок чувствует себя в безопасности, то он открыт окружающему миру, доверят ему и осваивает его смелее</a:t>
            </a:r>
            <a:r>
              <a:rPr lang="ru-RU" sz="2000" dirty="0" smtClean="0">
                <a:latin typeface="Calibri" panose="020F0502020204030204" pitchFamily="34" charset="0"/>
              </a:rPr>
              <a:t>.</a:t>
            </a:r>
          </a:p>
          <a:p>
            <a:r>
              <a:rPr lang="ru-RU" sz="2000" dirty="0" smtClean="0">
                <a:latin typeface="Calibri" panose="020F0502020204030204" pitchFamily="34" charset="0"/>
              </a:rPr>
              <a:t>Если </a:t>
            </a:r>
            <a:r>
              <a:rPr lang="ru-RU" sz="2000" dirty="0">
                <a:latin typeface="Calibri" panose="020F0502020204030204" pitchFamily="34" charset="0"/>
              </a:rPr>
              <a:t>нет – ограничивает взаимодействие с миром замкнутой ситуацией. </a:t>
            </a:r>
          </a:p>
          <a:p>
            <a:r>
              <a:rPr lang="ru-RU" sz="2000" dirty="0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9" r="25649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638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184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797152" y="395536"/>
            <a:ext cx="1728192" cy="6614864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Calibri" panose="020F0502020204030204" pitchFamily="34" charset="0"/>
              </a:rPr>
              <a:t>Первый год жизни ребенка заканчивается кризисом одного года.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2300" b="1" dirty="0">
                <a:latin typeface="Calibri" panose="020F0502020204030204" pitchFamily="34" charset="0"/>
              </a:rPr>
              <a:t>Кризис характеризуется </a:t>
            </a:r>
            <a:r>
              <a:rPr lang="ru-RU" sz="2300" dirty="0">
                <a:latin typeface="Calibri" panose="020F0502020204030204" pitchFamily="34" charset="0"/>
              </a:rPr>
              <a:t>общим регрессом деятельности ребенка, как бы обратным развитием. </a:t>
            </a:r>
            <a:endParaRPr lang="ru-RU" sz="2300" dirty="0" smtClean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300" dirty="0" smtClean="0">
                <a:latin typeface="Calibri" panose="020F0502020204030204" pitchFamily="34" charset="0"/>
              </a:rPr>
              <a:t>Эмоционально </a:t>
            </a:r>
            <a:r>
              <a:rPr lang="ru-RU" sz="2300" dirty="0">
                <a:latin typeface="Calibri" panose="020F0502020204030204" pitchFamily="34" charset="0"/>
              </a:rPr>
              <a:t>проявляется в </a:t>
            </a:r>
            <a:r>
              <a:rPr lang="ru-RU" sz="2300" dirty="0" err="1">
                <a:latin typeface="Calibri" panose="020F0502020204030204" pitchFamily="34" charset="0"/>
              </a:rPr>
              <a:t>аффективности</a:t>
            </a:r>
            <a:r>
              <a:rPr lang="ru-RU" sz="2300" dirty="0">
                <a:latin typeface="Calibri" panose="020F0502020204030204" pitchFamily="34" charset="0"/>
              </a:rPr>
              <a:t>. Эмоции примитивные. При этом наблюдаются различные нарушения</a:t>
            </a:r>
            <a:r>
              <a:rPr lang="ru-RU" sz="2300" dirty="0" smtClean="0">
                <a:latin typeface="Calibri" panose="020F0502020204030204" pitchFamily="34" charset="0"/>
              </a:rPr>
              <a:t>:</a:t>
            </a:r>
            <a:endParaRPr lang="ru-RU" sz="23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300" dirty="0">
                <a:latin typeface="Calibri" panose="020F0502020204030204" pitchFamily="34" charset="0"/>
              </a:rPr>
              <a:t>· нарушение всех биоритмических процессов (сон – бодрствование</a:t>
            </a:r>
            <a:r>
              <a:rPr lang="ru-RU" sz="2300" dirty="0" smtClean="0">
                <a:latin typeface="Calibri" panose="020F0502020204030204" pitchFamily="34" charset="0"/>
              </a:rPr>
              <a:t>);</a:t>
            </a:r>
            <a:endParaRPr lang="ru-RU" sz="23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300" dirty="0">
                <a:latin typeface="Calibri" panose="020F0502020204030204" pitchFamily="34" charset="0"/>
              </a:rPr>
              <a:t>· нарушение удовлетворения всех витальных потребностей (например, чувства голода</a:t>
            </a:r>
            <a:r>
              <a:rPr lang="ru-RU" sz="2300" dirty="0" smtClean="0">
                <a:latin typeface="Calibri" panose="020F0502020204030204" pitchFamily="34" charset="0"/>
              </a:rPr>
              <a:t>);</a:t>
            </a:r>
            <a:endParaRPr lang="ru-RU" sz="23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300" dirty="0">
                <a:latin typeface="Calibri" panose="020F0502020204030204" pitchFamily="34" charset="0"/>
              </a:rPr>
              <a:t>· эмоциональные аномалии (угрюмость, плаксивость, обидчивость).</a:t>
            </a:r>
          </a:p>
          <a:p>
            <a:pPr marL="0" indent="0" algn="just">
              <a:buNone/>
            </a:pPr>
            <a:endParaRPr lang="ru-RU" sz="23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300" dirty="0">
                <a:latin typeface="Calibri" panose="020F0502020204030204" pitchFamily="34" charset="0"/>
              </a:rPr>
              <a:t>Кризис не относится к числу острых.</a:t>
            </a:r>
          </a:p>
          <a:p>
            <a:pPr marL="0" indent="0" algn="just">
              <a:buNone/>
            </a:pPr>
            <a:endParaRPr lang="ru-RU" sz="2300" dirty="0">
              <a:latin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ru-RU" sz="2300" dirty="0">
                <a:latin typeface="Calibri" panose="020F0502020204030204" pitchFamily="34" charset="0"/>
              </a:rPr>
              <a:t>Понимающие родители стараются направить активность стремящегося к независимости ребенка в нужное русло. Не должно все сводиться только к «нельзя». Пространство дома должно быть четко разделено на разрешенное и запрещенное. Когда это возможно, запреты нужно заменить более гибким поведением: провести ревизию дома на предмет его «доброжелательности» к ребенку; научить малыша правильно обращаться с вещами; суметь предложить выбор, привлекательную замену опасному предмету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147320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119</TotalTime>
  <Words>680</Words>
  <Application>Microsoft Office PowerPoint</Application>
  <PresentationFormat>Экран (4:3)</PresentationFormat>
  <Paragraphs>41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Эркер</vt:lpstr>
      <vt:lpstr>Возрастные особенности развития детей  от 2 месяцев до года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Хозяин</dc:creator>
  <cp:lastModifiedBy>Хозяин</cp:lastModifiedBy>
  <cp:revision>13</cp:revision>
  <dcterms:created xsi:type="dcterms:W3CDTF">2020-04-02T07:42:24Z</dcterms:created>
  <dcterms:modified xsi:type="dcterms:W3CDTF">2020-04-02T09:41:26Z</dcterms:modified>
</cp:coreProperties>
</file>