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9" r:id="rId4"/>
    <p:sldId id="261" r:id="rId5"/>
    <p:sldId id="270" r:id="rId6"/>
    <p:sldId id="262" r:id="rId7"/>
    <p:sldId id="271" r:id="rId8"/>
    <p:sldId id="264" r:id="rId9"/>
    <p:sldId id="272" r:id="rId10"/>
    <p:sldId id="273" r:id="rId11"/>
    <p:sldId id="267" r:id="rId12"/>
    <p:sldId id="274" r:id="rId13"/>
    <p:sldId id="260" r:id="rId14"/>
    <p:sldId id="258" r:id="rId15"/>
    <p:sldId id="275" r:id="rId16"/>
    <p:sldId id="257" r:id="rId17"/>
    <p:sldId id="263" r:id="rId18"/>
    <p:sldId id="276" r:id="rId19"/>
    <p:sldId id="265" r:id="rId20"/>
    <p:sldId id="277" r:id="rId21"/>
    <p:sldId id="266" r:id="rId22"/>
    <p:sldId id="278" r:id="rId23"/>
    <p:sldId id="26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724863-F6FF-4BE0-B07B-19501A1C1BFC}" type="doc">
      <dgm:prSet loTypeId="urn:microsoft.com/office/officeart/2005/8/layout/arrow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277C2A9-0D5F-453B-9466-DB55ACE298C6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FF0000"/>
              </a:solidFill>
              <a:latin typeface="Mistral" panose="03090702030407020403" pitchFamily="66" charset="0"/>
            </a:rPr>
            <a:t>ДУМАЙ</a:t>
          </a:r>
          <a:endParaRPr lang="ru-RU" sz="3200" dirty="0">
            <a:solidFill>
              <a:srgbClr val="FF0000"/>
            </a:solidFill>
            <a:latin typeface="Mistral" panose="03090702030407020403" pitchFamily="66" charset="0"/>
          </a:endParaRPr>
        </a:p>
      </dgm:t>
    </dgm:pt>
    <dgm:pt modelId="{C5B455BD-BFAF-426A-81FE-14FC4F6B742D}" type="parTrans" cxnId="{294B44DA-F0F3-4BAF-8806-8306916BBAA2}">
      <dgm:prSet/>
      <dgm:spPr/>
      <dgm:t>
        <a:bodyPr/>
        <a:lstStyle/>
        <a:p>
          <a:endParaRPr lang="ru-RU"/>
        </a:p>
      </dgm:t>
    </dgm:pt>
    <dgm:pt modelId="{EB624A89-13A8-41E8-87CC-B10735A78C72}" type="sibTrans" cxnId="{294B44DA-F0F3-4BAF-8806-8306916BBAA2}">
      <dgm:prSet/>
      <dgm:spPr/>
      <dgm:t>
        <a:bodyPr/>
        <a:lstStyle/>
        <a:p>
          <a:endParaRPr lang="ru-RU"/>
        </a:p>
      </dgm:t>
    </dgm:pt>
    <dgm:pt modelId="{D2AC9403-66BA-4B15-B851-8948B0302B57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FF0000"/>
              </a:solidFill>
              <a:latin typeface="Mistral" panose="03090702030407020403" pitchFamily="66" charset="0"/>
            </a:rPr>
            <a:t>РАЗМЫШЛЯЙ</a:t>
          </a:r>
          <a:endParaRPr lang="ru-RU" sz="2800" dirty="0">
            <a:solidFill>
              <a:srgbClr val="FF0000"/>
            </a:solidFill>
            <a:latin typeface="Mistral" panose="03090702030407020403" pitchFamily="66" charset="0"/>
          </a:endParaRPr>
        </a:p>
      </dgm:t>
    </dgm:pt>
    <dgm:pt modelId="{9F467D9E-5B2C-4C09-80BD-03951CEB8DEA}" type="parTrans" cxnId="{0517E210-7A58-4682-A56F-90EE719E5DF2}">
      <dgm:prSet/>
      <dgm:spPr/>
      <dgm:t>
        <a:bodyPr/>
        <a:lstStyle/>
        <a:p>
          <a:endParaRPr lang="ru-RU"/>
        </a:p>
      </dgm:t>
    </dgm:pt>
    <dgm:pt modelId="{D48FB49B-9E94-45F6-950D-DBA510779595}" type="sibTrans" cxnId="{0517E210-7A58-4682-A56F-90EE719E5DF2}">
      <dgm:prSet/>
      <dgm:spPr/>
      <dgm:t>
        <a:bodyPr/>
        <a:lstStyle/>
        <a:p>
          <a:endParaRPr lang="ru-RU"/>
        </a:p>
      </dgm:t>
    </dgm:pt>
    <dgm:pt modelId="{064C709E-2C90-4224-8920-7423A83AA50A}" type="pres">
      <dgm:prSet presAssocID="{76724863-F6FF-4BE0-B07B-19501A1C1BFC}" presName="compositeShape" presStyleCnt="0">
        <dgm:presLayoutVars>
          <dgm:chMax val="2"/>
          <dgm:dir/>
          <dgm:resizeHandles val="exact"/>
        </dgm:presLayoutVars>
      </dgm:prSet>
      <dgm:spPr/>
    </dgm:pt>
    <dgm:pt modelId="{D7F0A25E-1449-42AC-B47E-501CA68B7F56}" type="pres">
      <dgm:prSet presAssocID="{76724863-F6FF-4BE0-B07B-19501A1C1BFC}" presName="divider" presStyleLbl="fgShp" presStyleIdx="0" presStyleCnt="1"/>
      <dgm:spPr/>
    </dgm:pt>
    <dgm:pt modelId="{230C63EA-5B63-43BC-85E7-20D7D243D96E}" type="pres">
      <dgm:prSet presAssocID="{5277C2A9-0D5F-453B-9466-DB55ACE298C6}" presName="downArrow" presStyleLbl="node1" presStyleIdx="0" presStyleCnt="2"/>
      <dgm:spPr/>
    </dgm:pt>
    <dgm:pt modelId="{80402957-F574-4743-A0CC-6C2D7D5B1246}" type="pres">
      <dgm:prSet presAssocID="{5277C2A9-0D5F-453B-9466-DB55ACE298C6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C2E8B9-B701-45CF-AF0C-C5F1BDB3A4C0}" type="pres">
      <dgm:prSet presAssocID="{D2AC9403-66BA-4B15-B851-8948B0302B57}" presName="upArrow" presStyleLbl="node1" presStyleIdx="1" presStyleCnt="2"/>
      <dgm:spPr/>
    </dgm:pt>
    <dgm:pt modelId="{ECE03CF3-B4EE-4323-BD6B-5398844669BA}" type="pres">
      <dgm:prSet presAssocID="{D2AC9403-66BA-4B15-B851-8948B0302B57}" presName="upArrowText" presStyleLbl="revTx" presStyleIdx="1" presStyleCnt="2" custScaleX="158036">
        <dgm:presLayoutVars>
          <dgm:bulletEnabled val="1"/>
        </dgm:presLayoutVars>
      </dgm:prSet>
      <dgm:spPr/>
    </dgm:pt>
  </dgm:ptLst>
  <dgm:cxnLst>
    <dgm:cxn modelId="{294B44DA-F0F3-4BAF-8806-8306916BBAA2}" srcId="{76724863-F6FF-4BE0-B07B-19501A1C1BFC}" destId="{5277C2A9-0D5F-453B-9466-DB55ACE298C6}" srcOrd="0" destOrd="0" parTransId="{C5B455BD-BFAF-426A-81FE-14FC4F6B742D}" sibTransId="{EB624A89-13A8-41E8-87CC-B10735A78C72}"/>
    <dgm:cxn modelId="{FE7E225F-BF3D-4C58-A260-434B0DAA64F8}" type="presOf" srcId="{76724863-F6FF-4BE0-B07B-19501A1C1BFC}" destId="{064C709E-2C90-4224-8920-7423A83AA50A}" srcOrd="0" destOrd="0" presId="urn:microsoft.com/office/officeart/2005/8/layout/arrow3"/>
    <dgm:cxn modelId="{2AAB3F1F-6B59-4EF1-BB52-A9F1D10D933D}" type="presOf" srcId="{D2AC9403-66BA-4B15-B851-8948B0302B57}" destId="{ECE03CF3-B4EE-4323-BD6B-5398844669BA}" srcOrd="0" destOrd="0" presId="urn:microsoft.com/office/officeart/2005/8/layout/arrow3"/>
    <dgm:cxn modelId="{0517E210-7A58-4682-A56F-90EE719E5DF2}" srcId="{76724863-F6FF-4BE0-B07B-19501A1C1BFC}" destId="{D2AC9403-66BA-4B15-B851-8948B0302B57}" srcOrd="1" destOrd="0" parTransId="{9F467D9E-5B2C-4C09-80BD-03951CEB8DEA}" sibTransId="{D48FB49B-9E94-45F6-950D-DBA510779595}"/>
    <dgm:cxn modelId="{B69D62CB-DB90-4CCA-A1A3-F15F00CCC5BB}" type="presOf" srcId="{5277C2A9-0D5F-453B-9466-DB55ACE298C6}" destId="{80402957-F574-4743-A0CC-6C2D7D5B1246}" srcOrd="0" destOrd="0" presId="urn:microsoft.com/office/officeart/2005/8/layout/arrow3"/>
    <dgm:cxn modelId="{783ECC46-5B03-4565-AC2E-7C5BB277BB11}" type="presParOf" srcId="{064C709E-2C90-4224-8920-7423A83AA50A}" destId="{D7F0A25E-1449-42AC-B47E-501CA68B7F56}" srcOrd="0" destOrd="0" presId="urn:microsoft.com/office/officeart/2005/8/layout/arrow3"/>
    <dgm:cxn modelId="{95377EB5-0CB4-4A36-86C8-C7304454C714}" type="presParOf" srcId="{064C709E-2C90-4224-8920-7423A83AA50A}" destId="{230C63EA-5B63-43BC-85E7-20D7D243D96E}" srcOrd="1" destOrd="0" presId="urn:microsoft.com/office/officeart/2005/8/layout/arrow3"/>
    <dgm:cxn modelId="{591E0BFB-9416-43CD-8608-2038D526B63D}" type="presParOf" srcId="{064C709E-2C90-4224-8920-7423A83AA50A}" destId="{80402957-F574-4743-A0CC-6C2D7D5B1246}" srcOrd="2" destOrd="0" presId="urn:microsoft.com/office/officeart/2005/8/layout/arrow3"/>
    <dgm:cxn modelId="{C3D8BDEB-EE18-4EF3-9664-01C3CDDF0878}" type="presParOf" srcId="{064C709E-2C90-4224-8920-7423A83AA50A}" destId="{CAC2E8B9-B701-45CF-AF0C-C5F1BDB3A4C0}" srcOrd="3" destOrd="0" presId="urn:microsoft.com/office/officeart/2005/8/layout/arrow3"/>
    <dgm:cxn modelId="{B8336B0B-153A-4124-BBE4-689B30D6360F}" type="presParOf" srcId="{064C709E-2C90-4224-8920-7423A83AA50A}" destId="{ECE03CF3-B4EE-4323-BD6B-5398844669B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0A25E-1449-42AC-B47E-501CA68B7F56}">
      <dsp:nvSpPr>
        <dsp:cNvPr id="0" name=""/>
        <dsp:cNvSpPr/>
      </dsp:nvSpPr>
      <dsp:spPr>
        <a:xfrm rot="21300000">
          <a:off x="15468" y="1081313"/>
          <a:ext cx="5009623" cy="573677"/>
        </a:xfrm>
        <a:prstGeom prst="mathMinus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C63EA-5B63-43BC-85E7-20D7D243D96E}">
      <dsp:nvSpPr>
        <dsp:cNvPr id="0" name=""/>
        <dsp:cNvSpPr/>
      </dsp:nvSpPr>
      <dsp:spPr>
        <a:xfrm>
          <a:off x="604867" y="136815"/>
          <a:ext cx="1512168" cy="1094521"/>
        </a:xfrm>
        <a:prstGeom prst="down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02957-F574-4743-A0CC-6C2D7D5B1246}">
      <dsp:nvSpPr>
        <dsp:cNvPr id="0" name=""/>
        <dsp:cNvSpPr/>
      </dsp:nvSpPr>
      <dsp:spPr>
        <a:xfrm>
          <a:off x="2671496" y="0"/>
          <a:ext cx="1612979" cy="1149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FF0000"/>
              </a:solidFill>
              <a:latin typeface="Mistral" panose="03090702030407020403" pitchFamily="66" charset="0"/>
            </a:rPr>
            <a:t>ДУМАЙ</a:t>
          </a:r>
          <a:endParaRPr lang="ru-RU" sz="3200" kern="1200" dirty="0">
            <a:solidFill>
              <a:srgbClr val="FF0000"/>
            </a:solidFill>
            <a:latin typeface="Mistral" panose="03090702030407020403" pitchFamily="66" charset="0"/>
          </a:endParaRPr>
        </a:p>
      </dsp:txBody>
      <dsp:txXfrm>
        <a:off x="2671496" y="0"/>
        <a:ext cx="1612979" cy="1149247"/>
      </dsp:txXfrm>
    </dsp:sp>
    <dsp:sp modelId="{CAC2E8B9-B701-45CF-AF0C-C5F1BDB3A4C0}">
      <dsp:nvSpPr>
        <dsp:cNvPr id="0" name=""/>
        <dsp:cNvSpPr/>
      </dsp:nvSpPr>
      <dsp:spPr>
        <a:xfrm>
          <a:off x="2923524" y="1504967"/>
          <a:ext cx="1512168" cy="1094521"/>
        </a:xfrm>
        <a:prstGeom prst="upArrow">
          <a:avLst/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03CF3-B4EE-4323-BD6B-5398844669BA}">
      <dsp:nvSpPr>
        <dsp:cNvPr id="0" name=""/>
        <dsp:cNvSpPr/>
      </dsp:nvSpPr>
      <dsp:spPr>
        <a:xfrm>
          <a:off x="288029" y="1587056"/>
          <a:ext cx="2549087" cy="1149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FF0000"/>
              </a:solidFill>
              <a:latin typeface="Mistral" panose="03090702030407020403" pitchFamily="66" charset="0"/>
            </a:rPr>
            <a:t>РАЗМЫШЛЯЙ</a:t>
          </a:r>
          <a:endParaRPr lang="ru-RU" sz="2800" kern="1200" dirty="0">
            <a:solidFill>
              <a:srgbClr val="FF0000"/>
            </a:solidFill>
            <a:latin typeface="Mistral" panose="03090702030407020403" pitchFamily="66" charset="0"/>
          </a:endParaRPr>
        </a:p>
      </dsp:txBody>
      <dsp:txXfrm>
        <a:off x="288029" y="1587056"/>
        <a:ext cx="2549087" cy="1149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93888" y="404664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СИДИМ ДОМА </a:t>
            </a:r>
            <a:br>
              <a:rPr lang="ru-RU" sz="32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Самоизоляция – </a:t>
            </a:r>
            <a:b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 время скучать!</a:t>
            </a:r>
            <a:b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3200" dirty="0"/>
          </a:p>
        </p:txBody>
      </p:sp>
      <p:pic>
        <p:nvPicPr>
          <p:cNvPr id="5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973" y="3645024"/>
            <a:ext cx="3384376" cy="2933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93888" y="2053726"/>
            <a:ext cx="530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Уважаемые родители и дети, добрый день!</a:t>
            </a:r>
          </a:p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Предлагаю время провести с пользой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612624932"/>
              </p:ext>
            </p:extLst>
          </p:nvPr>
        </p:nvGraphicFramePr>
        <p:xfrm>
          <a:off x="395536" y="2924944"/>
          <a:ext cx="5040560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8412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Sergey\Desktop\конкурс\ЗАДАНИЯ 6 - 7\naidi_10_otlichii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58"/>
          <a:stretch/>
        </p:blipFill>
        <p:spPr bwMode="auto">
          <a:xfrm>
            <a:off x="248114" y="1916832"/>
            <a:ext cx="864805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ergey\Desktop\конкурс\ЗАДАНИЯ 6 - 7\naidi_10_otlichi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65"/>
          <a:stretch/>
        </p:blipFill>
        <p:spPr bwMode="auto">
          <a:xfrm>
            <a:off x="467544" y="364880"/>
            <a:ext cx="8385691" cy="90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558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ergey\Desktop\конкурс\ЗАДАНИЯ 6 - 7\zanyatie-na-razvitie-vnimaniya-u-detej-najdi-odinakovye-pary_1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65"/>
          <a:stretch/>
        </p:blipFill>
        <p:spPr bwMode="auto">
          <a:xfrm>
            <a:off x="395536" y="620688"/>
            <a:ext cx="8346658" cy="550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66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ergey\Desktop\конкурс\ЗАДАНИЯ 6 - 7\zanyatie-na-razvitie-vnimaniya-u-detej-najdi-odinakovye-pary_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8"/>
          <a:stretch/>
        </p:blipFill>
        <p:spPr bwMode="auto">
          <a:xfrm>
            <a:off x="395536" y="332656"/>
            <a:ext cx="7981795" cy="60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134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gey\Desktop\конкурс\ЗАДАНИЯ 6 - 7\2zzz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6126"/>
          <a:stretch/>
        </p:blipFill>
        <p:spPr bwMode="auto">
          <a:xfrm>
            <a:off x="1835696" y="185350"/>
            <a:ext cx="5040560" cy="650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633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rgey\Desktop\конкурс\ЗАДАНИЯ 6 - 7\labirinti-dlya-detei-pomogi-ribke-i-ejiku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76"/>
          <a:stretch/>
        </p:blipFill>
        <p:spPr bwMode="auto">
          <a:xfrm>
            <a:off x="683568" y="620688"/>
            <a:ext cx="787766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73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ergey\Desktop\конкурс\ЗАДАНИЯ 6 - 7\labirinti-dlya-detei-pomogi-ribke-i-ejiku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91"/>
          <a:stretch/>
        </p:blipFill>
        <p:spPr bwMode="auto">
          <a:xfrm>
            <a:off x="683568" y="681520"/>
            <a:ext cx="7604886" cy="548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146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rgey\Desktop\конкурс\ЗАДАНИЯ 6 - 7\000011.gif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2"/>
          <a:stretch/>
        </p:blipFill>
        <p:spPr bwMode="auto">
          <a:xfrm>
            <a:off x="395536" y="692696"/>
            <a:ext cx="817286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624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ergey\Desktop\конкурс\ЗАДАНИЯ 6 - 7\logicheskie-zadachi-dlya-detey-napravo-nalevo-vverkh-vniz-mini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55"/>
          <a:stretch/>
        </p:blipFill>
        <p:spPr bwMode="auto">
          <a:xfrm>
            <a:off x="971600" y="188640"/>
            <a:ext cx="6552728" cy="638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576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ergey\Desktop\конкурс\ЗАДАНИЯ 6 - 7\logicheskie-zadachi-dlya-detey-napravo-nalevo-vverkh-vniz-mini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59"/>
          <a:stretch/>
        </p:blipFill>
        <p:spPr bwMode="auto">
          <a:xfrm>
            <a:off x="539552" y="1556792"/>
            <a:ext cx="778595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629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ergey\Desktop\конкурс\ЗАДАНИЯ 6 - 7\projdi-cherez-labirint-i-uznaj-russkie-narodnye-poslovitsy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09"/>
          <a:stretch/>
        </p:blipFill>
        <p:spPr bwMode="auto">
          <a:xfrm>
            <a:off x="323528" y="764704"/>
            <a:ext cx="801862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645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rgey\Desktop\конкурс\ЗАДАНИЯ 6 - 7\logicheskie-zadachdlya-detei-porazmishlyai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07"/>
          <a:stretch/>
        </p:blipFill>
        <p:spPr bwMode="auto">
          <a:xfrm>
            <a:off x="395536" y="1052736"/>
            <a:ext cx="831226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002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ergey\Desktop\конкурс\ЗАДАНИЯ 6 - 7\projdi-cherez-labirint-i-uznaj-russkie-narodnye-poslovitsy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17"/>
          <a:stretch/>
        </p:blipFill>
        <p:spPr bwMode="auto">
          <a:xfrm>
            <a:off x="611559" y="404664"/>
            <a:ext cx="7964589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054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ergey\Desktop\конкурс\ЗАДАНИЯ 6 - 7\razvivaem-vnimanie-menyaem-cveta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81"/>
          <a:stretch/>
        </p:blipFill>
        <p:spPr bwMode="auto">
          <a:xfrm>
            <a:off x="323528" y="620688"/>
            <a:ext cx="838852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404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ergey\Desktop\конкурс\ЗАДАНИЯ 6 - 7\razvivaem-vnimanie-menyaem-cveta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23" b="1"/>
          <a:stretch/>
        </p:blipFill>
        <p:spPr bwMode="auto">
          <a:xfrm>
            <a:off x="683569" y="386617"/>
            <a:ext cx="7763836" cy="606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180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8712968" cy="6480720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dirty="0">
                <a:latin typeface="Bookman Old Style" panose="02050604050505020204" pitchFamily="18" charset="0"/>
              </a:rPr>
              <a:t>Упражнение на развитие логического мышления - Повторить действие с картинки - на первый взгляд легкое, но на самом деле, для ребенка оно представляет некоторые трудности. Именно поэтому заниматься нужно вместе с ребенком, чтобы помочь ему в случае затруднений. Сложности могут вызвать, например, расположение рук и ног в отношении лево-право. Объясните малышу - если человечек на картинке стоит лицом к нам, то его правая рука будет в левой части картинки и т.д. Если же человечек стоит спиной к нам, то направление право-лево у него и у нас совпадает.</a:t>
            </a:r>
            <a:r>
              <a:rPr lang="ru-RU" b="1" dirty="0">
                <a:latin typeface="Bookman Old Style" panose="02050604050505020204" pitchFamily="18" charset="0"/>
              </a:rPr>
              <a:t/>
            </a:r>
            <a:br>
              <a:rPr lang="ru-RU" b="1" dirty="0">
                <a:latin typeface="Bookman Old Style" panose="02050604050505020204" pitchFamily="18" charset="0"/>
              </a:rPr>
            </a:br>
            <a:endParaRPr lang="ru-RU" dirty="0">
              <a:latin typeface="Bookman Old Style" panose="02050604050505020204" pitchFamily="18" charset="0"/>
            </a:endParaRPr>
          </a:p>
          <a:p>
            <a:pPr marL="45720" indent="0">
              <a:buNone/>
            </a:pPr>
            <a:r>
              <a:rPr lang="ru-RU" b="1" dirty="0">
                <a:latin typeface="Bookman Old Style" panose="02050604050505020204" pitchFamily="18" charset="0"/>
              </a:rPr>
              <a:t>Задача: </a:t>
            </a:r>
            <a:r>
              <a:rPr lang="ru-RU" dirty="0">
                <a:latin typeface="Bookman Old Style" panose="02050604050505020204" pitchFamily="18" charset="0"/>
              </a:rPr>
              <a:t>Научить ребенка осуществлять переводы из одной знаковой системы (графических знаков) в другую (язык движений), действовать по образцу. Другими словами - повторить действие с картинки.</a:t>
            </a:r>
            <a:br>
              <a:rPr lang="ru-RU" dirty="0">
                <a:latin typeface="Bookman Old Style" panose="02050604050505020204" pitchFamily="18" charset="0"/>
              </a:rPr>
            </a:br>
            <a:endParaRPr lang="ru-RU" dirty="0">
              <a:latin typeface="Bookman Old Style" panose="02050604050505020204" pitchFamily="18" charset="0"/>
            </a:endParaRPr>
          </a:p>
          <a:p>
            <a:pPr marL="45720" indent="0">
              <a:buNone/>
            </a:pPr>
            <a:r>
              <a:rPr lang="ru-RU" b="1" dirty="0">
                <a:latin typeface="Bookman Old Style" panose="02050604050505020204" pitchFamily="18" charset="0"/>
              </a:rPr>
              <a:t>Материал: </a:t>
            </a:r>
            <a:r>
              <a:rPr lang="ru-RU" dirty="0">
                <a:latin typeface="Bookman Old Style" panose="02050604050505020204" pitchFamily="18" charset="0"/>
              </a:rPr>
              <a:t>Набор из 12 карточек  с пиктографическими изображениями физкультурных упражнений.</a:t>
            </a:r>
          </a:p>
          <a:p>
            <a:pPr marL="45720" indent="0">
              <a:buNone/>
            </a:pPr>
            <a:r>
              <a:rPr lang="ru-RU" b="1" dirty="0">
                <a:latin typeface="Bookman Old Style" panose="02050604050505020204" pitchFamily="18" charset="0"/>
              </a:rPr>
              <a:t>Инструкция:</a:t>
            </a:r>
            <a:endParaRPr lang="ru-RU" dirty="0">
              <a:latin typeface="Bookman Old Style" panose="02050604050505020204" pitchFamily="18" charset="0"/>
            </a:endParaRPr>
          </a:p>
          <a:p>
            <a:pPr marL="45720" indent="0">
              <a:buNone/>
            </a:pPr>
            <a:r>
              <a:rPr lang="ru-RU" dirty="0">
                <a:latin typeface="Bookman Old Style" panose="02050604050505020204" pitchFamily="18" charset="0"/>
              </a:rPr>
              <a:t>Взрослый последовательно показывает ребенку карточки и просит повторить то упражнение, которое делает нарисованный человечек. Игру можно разнообразить, сделав большее количество карточек с другими упражнениями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420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57828784"/>
              </p:ext>
            </p:extLst>
          </p:nvPr>
        </p:nvGraphicFramePr>
        <p:xfrm>
          <a:off x="323528" y="1052736"/>
          <a:ext cx="8318505" cy="4176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Document" r:id="rId3" imgW="9087133" imgH="4011946" progId="Word.Document.8">
                  <p:embed/>
                </p:oleObj>
              </mc:Choice>
              <mc:Fallback>
                <p:oleObj name="Document" r:id="rId3" imgW="9087133" imgH="4011946" progId="Word.Document.8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052736"/>
                        <a:ext cx="8318505" cy="41764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3301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748883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7030A0"/>
                </a:solidFill>
              </a:rPr>
              <a:t>ЖЕЛАЮ УДАЧИ</a:t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/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>С УВАЖЕНИЕМ</a:t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/>
            </a:r>
            <a:br>
              <a:rPr lang="ru-RU" sz="4000" dirty="0" smtClean="0">
                <a:solidFill>
                  <a:srgbClr val="7030A0"/>
                </a:solidFill>
              </a:rPr>
            </a:br>
            <a:r>
              <a:rPr lang="ru-RU" sz="4000" dirty="0" smtClean="0">
                <a:solidFill>
                  <a:srgbClr val="7030A0"/>
                </a:solidFill>
              </a:rPr>
              <a:t> ЮЛИЯ НИКОЛАЕВНА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72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ergey\Desktop\конкурс\ЗАДАНИЯ 6 - 7\logicheskie-zadachdlya-detei-porazmishlya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9"/>
          <a:stretch/>
        </p:blipFill>
        <p:spPr bwMode="auto">
          <a:xfrm>
            <a:off x="1115616" y="548680"/>
            <a:ext cx="6552728" cy="572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222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rgey\Desktop\конкурс\ЗАДАНИЯ 6 - 7\logicheskie-zadachi-dlya-detei-chto-ne-tak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58"/>
          <a:stretch/>
        </p:blipFill>
        <p:spPr bwMode="auto">
          <a:xfrm>
            <a:off x="467544" y="260648"/>
            <a:ext cx="8032990" cy="646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99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ergey\Desktop\конкурс\ЗАДАНИЯ 6 - 7\logicheskie-zadachi-dlya-detei-chto-ne-tak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53"/>
          <a:stretch/>
        </p:blipFill>
        <p:spPr bwMode="auto">
          <a:xfrm>
            <a:off x="251520" y="836712"/>
            <a:ext cx="861676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202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ergey\Desktop\конкурс\ЗАДАНИЯ 6 - 7\logicheskie-zadachi-dlya-detei-sravneniya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75"/>
          <a:stretch/>
        </p:blipFill>
        <p:spPr bwMode="auto">
          <a:xfrm>
            <a:off x="755576" y="318201"/>
            <a:ext cx="7629927" cy="599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092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ergey\Desktop\конкурс\ЗАДАНИЯ 6 - 7\logicheskie-zadachi-dlya-detei-sravneniy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3"/>
          <a:stretch/>
        </p:blipFill>
        <p:spPr bwMode="auto">
          <a:xfrm>
            <a:off x="559959" y="908720"/>
            <a:ext cx="826439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63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ergey\Desktop\конкурс\ЗАДАНИЯ 6 - 7\naidi_10_otlichii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50"/>
          <a:stretch/>
        </p:blipFill>
        <p:spPr bwMode="auto">
          <a:xfrm>
            <a:off x="179512" y="1052736"/>
            <a:ext cx="8716915" cy="454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565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ergey\Desktop\конкурс\ЗАДАНИЯ 6 - 7\naidi_10_otlichii.pn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1" b="31808"/>
          <a:stretch/>
        </p:blipFill>
        <p:spPr bwMode="auto">
          <a:xfrm>
            <a:off x="179512" y="1844824"/>
            <a:ext cx="850400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ergey\Desktop\конкурс\ЗАДАНИЯ 6 - 7\naidi_10_otlichi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65"/>
          <a:stretch/>
        </p:blipFill>
        <p:spPr bwMode="auto">
          <a:xfrm>
            <a:off x="467544" y="364880"/>
            <a:ext cx="8385691" cy="90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83626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</TotalTime>
  <Words>118</Words>
  <Application>Microsoft Office PowerPoint</Application>
  <PresentationFormat>Экран (4:3)</PresentationFormat>
  <Paragraphs>11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Воздушный поток</vt:lpstr>
      <vt:lpstr>Microsoft Word 97 - 2003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ЖЕЛАЮ УДАЧИ  С УВАЖЕНИЕМ   ЮЛИЯ НИКОЛАЕВНА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Sergey</cp:lastModifiedBy>
  <cp:revision>5</cp:revision>
  <dcterms:created xsi:type="dcterms:W3CDTF">2020-04-27T07:33:26Z</dcterms:created>
  <dcterms:modified xsi:type="dcterms:W3CDTF">2020-04-27T08:18:40Z</dcterms:modified>
</cp:coreProperties>
</file>