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7" r:id="rId6"/>
    <p:sldId id="268" r:id="rId7"/>
    <p:sldId id="261" r:id="rId8"/>
    <p:sldId id="260" r:id="rId9"/>
    <p:sldId id="263" r:id="rId10"/>
    <p:sldId id="262" r:id="rId11"/>
    <p:sldId id="256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600" dirty="0" smtClean="0">
              <a:solidFill>
                <a:srgbClr val="00B0F0"/>
              </a:solidFill>
              <a:latin typeface="Monotype Corsiva" panose="03010101010201010101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 smtClean="0">
                <a:solidFill>
                  <a:srgbClr val="00B0F0"/>
                </a:solidFill>
                <a:latin typeface="Monotype Corsiva" panose="03010101010201010101" pitchFamily="66" charset="0"/>
              </a:rPr>
              <a:t>СИДИМ </a:t>
            </a:r>
            <a:r>
              <a:rPr lang="ru-RU" sz="3600" dirty="0">
                <a:solidFill>
                  <a:srgbClr val="00B0F0"/>
                </a:solidFill>
                <a:latin typeface="Monotype Corsiva" panose="03010101010201010101" pitchFamily="66" charset="0"/>
              </a:rPr>
              <a:t>ДОМА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rgbClr val="00B0F0"/>
                </a:solidFill>
                <a:latin typeface="Monotype Corsiva" panose="03010101010201010101" pitchFamily="66" charset="0"/>
              </a:rPr>
              <a:t>Самоизоляция не время скучать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«Буква</a:t>
            </a:r>
            <a:r>
              <a: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 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В. Звуки В-</a:t>
            </a:r>
            <a:r>
              <a:rPr lang="ru-RU" sz="60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Вь</a:t>
            </a: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»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800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70C0"/>
              </a:solidFill>
              <a:latin typeface="Monotype Corsiva" pitchFamily="66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г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. Новый Уренгой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Monotype Corsiva" pitchFamily="66" charset="0"/>
              </a:rPr>
              <a:t>2020г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" name="Picture 2" descr="https://ds02.infourok.ru/uploads/ex/082e/0008458d-4837644a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29000" r="42431" b="42650"/>
          <a:stretch/>
        </p:blipFill>
        <p:spPr bwMode="auto">
          <a:xfrm>
            <a:off x="6228184" y="3645023"/>
            <a:ext cx="2556360" cy="246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ds02.infourok.ru/uploads/ex/082e/0008458d-4837644a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7" t="65100" r="38580" b="6258"/>
          <a:stretch/>
        </p:blipFill>
        <p:spPr bwMode="auto">
          <a:xfrm>
            <a:off x="467543" y="3789040"/>
            <a:ext cx="2893095" cy="23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t="12775" r="59720" b="69658"/>
          <a:stretch/>
        </p:blipFill>
        <p:spPr>
          <a:xfrm>
            <a:off x="323529" y="1772816"/>
            <a:ext cx="2160240" cy="1324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60648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Обозначь место звуков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[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В-В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’]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в слоговой схеме слова под каждым предметом, используя условные обозначения.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025297"/>
              </p:ext>
            </p:extLst>
          </p:nvPr>
        </p:nvGraphicFramePr>
        <p:xfrm>
          <a:off x="323528" y="3212033"/>
          <a:ext cx="187220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9"/>
                <a:gridCol w="624069"/>
                <a:gridCol w="624069"/>
              </a:tblGrid>
              <a:tr h="2869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9" t="44715" r="6579" b="28137"/>
          <a:stretch/>
        </p:blipFill>
        <p:spPr>
          <a:xfrm>
            <a:off x="3347864" y="1871374"/>
            <a:ext cx="2304256" cy="1865349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19956"/>
              </p:ext>
            </p:extLst>
          </p:nvPr>
        </p:nvGraphicFramePr>
        <p:xfrm>
          <a:off x="3491880" y="3771118"/>
          <a:ext cx="183620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065"/>
                <a:gridCol w="624069"/>
                <a:gridCol w="624069"/>
              </a:tblGrid>
              <a:tr h="288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6" name="Picture 2" descr="https://i.pinimg.com/originals/c2/0a/92/c20a925deb045e5e47d1ea4e2a67a8c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1822518" cy="15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92285"/>
              </p:ext>
            </p:extLst>
          </p:nvPr>
        </p:nvGraphicFramePr>
        <p:xfrm>
          <a:off x="6747375" y="3553843"/>
          <a:ext cx="187220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9"/>
                <a:gridCol w="624069"/>
                <a:gridCol w="624069"/>
              </a:tblGrid>
              <a:tr h="2869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48" name="Picture 4" descr="https://www.vazaro.ru/productstorage/90682_1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t="8492" r="13932" b="6585"/>
          <a:stretch/>
        </p:blipFill>
        <p:spPr bwMode="auto">
          <a:xfrm>
            <a:off x="1691680" y="3953998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238301"/>
              </p:ext>
            </p:extLst>
          </p:nvPr>
        </p:nvGraphicFramePr>
        <p:xfrm>
          <a:off x="1475658" y="6309320"/>
          <a:ext cx="187220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9"/>
                <a:gridCol w="624069"/>
                <a:gridCol w="624069"/>
              </a:tblGrid>
              <a:tr h="2869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161292"/>
              </p:ext>
            </p:extLst>
          </p:nvPr>
        </p:nvGraphicFramePr>
        <p:xfrm>
          <a:off x="5364089" y="6299077"/>
          <a:ext cx="1872207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069"/>
                <a:gridCol w="624069"/>
                <a:gridCol w="624069"/>
              </a:tblGrid>
              <a:tr h="2869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52" name="Picture 8" descr="https://avatars.mds.yandex.net/get-pdb/215709/f2defbea-3aa9-4c42-89cb-9779e1df5f21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42030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2.infourok.ru/uploads/ex/024f/00082c26-18c6c89b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236677"/>
              </p:ext>
            </p:extLst>
          </p:nvPr>
        </p:nvGraphicFramePr>
        <p:xfrm>
          <a:off x="144284" y="980728"/>
          <a:ext cx="8880930" cy="395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82"/>
                <a:gridCol w="1873590"/>
                <a:gridCol w="1776186"/>
                <a:gridCol w="1776186"/>
                <a:gridCol w="1776186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АВТОБУС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ВЕТКА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ЗВЕЗДА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ВЕНИК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КУВШИН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4056">
                <a:tc gridSpan="5">
                  <a:txBody>
                    <a:bodyPr/>
                    <a:lstStyle/>
                    <a:p>
                      <a:r>
                        <a:rPr lang="ru-RU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АНЯ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36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ИКА КАТАЮТСЯ В ПАРКЕ НА ВЕЛОСИПЕДЕ.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 gridSpan="5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312">
                <a:tc gridSpan="5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3608" y="13454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Прочитай и пропиши слова  и предложение.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575" y="5229200"/>
            <a:ext cx="873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Посчитай, сколько слов в предложении? </a:t>
            </a:r>
            <a:r>
              <a:rPr lang="ru-RU" sz="1200" dirty="0" smtClean="0">
                <a:solidFill>
                  <a:srgbClr val="FF0000"/>
                </a:solidFill>
              </a:rPr>
              <a:t>(8)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Начерти схему предложения</a:t>
            </a:r>
            <a:r>
              <a:rPr lang="ru-RU" dirty="0" smtClean="0">
                <a:solidFill>
                  <a:srgbClr val="FF0000"/>
                </a:solidFill>
              </a:rPr>
              <a:t>. Объясни, что обозначают короткие слова? </a:t>
            </a:r>
            <a:r>
              <a:rPr lang="ru-RU" sz="1200" dirty="0" smtClean="0">
                <a:solidFill>
                  <a:srgbClr val="FF0000"/>
                </a:solidFill>
              </a:rPr>
              <a:t>(в, на – предлоги, и-союз) </a:t>
            </a:r>
            <a:r>
              <a:rPr lang="ru-RU" dirty="0" smtClean="0">
                <a:solidFill>
                  <a:srgbClr val="FF0000"/>
                </a:solidFill>
              </a:rPr>
              <a:t>Почему Ваня и Вика пишутся с заглавной буквы?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b="16712"/>
          <a:stretch/>
        </p:blipFill>
        <p:spPr bwMode="auto">
          <a:xfrm>
            <a:off x="157934" y="260648"/>
            <a:ext cx="8854549" cy="50618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7935" y="5733256"/>
            <a:ext cx="872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Подумай, в чём проявилась хитрость лисы. Составь рассказ по рисункам.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3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68760"/>
            <a:ext cx="63367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Спасибо за работу!</a:t>
            </a:r>
          </a:p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 уважением Марина Владимировна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fs00.infourok.ru/images/doc/230/65003/1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31952" r="61142" b="22700"/>
          <a:stretch/>
        </p:blipFill>
        <p:spPr bwMode="auto">
          <a:xfrm>
            <a:off x="395536" y="260648"/>
            <a:ext cx="3240360" cy="362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0" t="6121" r="1386" b="34442"/>
          <a:stretch/>
        </p:blipFill>
        <p:spPr>
          <a:xfrm>
            <a:off x="5004048" y="202559"/>
            <a:ext cx="2808312" cy="3744416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3568" y="4149080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 – буква очень важная,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Воображала страшная.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Грудь колесом, живот надут,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Как будто нет важнее тут.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483056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Буква Вэ – Звук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[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]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 – согласный, звонкий, парный,</a:t>
            </a: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ожет быть твёрдым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[</a:t>
            </a: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]</a:t>
            </a:r>
            <a:endParaRPr lang="ru-RU" sz="4000" b="1" dirty="0" smtClean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м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ожет быть мягким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[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’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]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005064"/>
            <a:ext cx="24162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Monotype Corsiva" panose="03010101010201010101" pitchFamily="66" charset="0"/>
              </a:rPr>
              <a:t>з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4400" dirty="0" smtClean="0">
                <a:latin typeface="Monotype Corsiva" panose="03010101010201010101" pitchFamily="66" charset="0"/>
              </a:rPr>
              <a:t>енит </a:t>
            </a:r>
          </a:p>
          <a:p>
            <a:r>
              <a:rPr lang="ru-RU" sz="4400" dirty="0" smtClean="0">
                <a:latin typeface="Monotype Corsiva" panose="03010101010201010101" pitchFamily="66" charset="0"/>
              </a:rPr>
              <a:t>з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в</a:t>
            </a:r>
            <a:r>
              <a:rPr lang="ru-RU" sz="4400" dirty="0" smtClean="0">
                <a:latin typeface="Monotype Corsiva" panose="03010101010201010101" pitchFamily="66" charset="0"/>
              </a:rPr>
              <a:t>онок</a:t>
            </a:r>
            <a:endParaRPr lang="ru-RU" sz="4400" dirty="0">
              <a:latin typeface="Monotype Corsiva" panose="03010101010201010101" pitchFamily="66" charset="0"/>
            </a:endParaRPr>
          </a:p>
        </p:txBody>
      </p:sp>
      <p:pic>
        <p:nvPicPr>
          <p:cNvPr id="4098" name="Picture 2" descr="https://avatars.mds.yandex.net/get-pdb/1971695/4719e034-b717-41eb-b9bf-70dd0d5543c7/s1200?webp=fal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" t="8824" r="10947" b="11029"/>
          <a:stretch/>
        </p:blipFill>
        <p:spPr bwMode="auto">
          <a:xfrm>
            <a:off x="5220072" y="2276872"/>
            <a:ext cx="3528392" cy="449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4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ds04.infourok.ru/uploads/ex/0e04/000257f3-2648377b/img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t="13438" r="51703"/>
          <a:stretch/>
        </p:blipFill>
        <p:spPr bwMode="auto">
          <a:xfrm>
            <a:off x="395536" y="1075267"/>
            <a:ext cx="4032448" cy="56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18864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Назови все слова на букву В.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10" descr="https://ds04.infourok.ru/uploads/ex/0e04/000257f3-2648377b/img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2" t="15961" r="12589" b="16840"/>
          <a:stretch/>
        </p:blipFill>
        <p:spPr bwMode="auto">
          <a:xfrm>
            <a:off x="5508104" y="1294835"/>
            <a:ext cx="3384376" cy="541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03303" y="188640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Составь букву В из счетных палочек.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5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V="1">
            <a:off x="3214688" y="3714750"/>
            <a:ext cx="642937" cy="1428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653659" y="3723606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127327" y="5393953"/>
            <a:ext cx="1244600" cy="627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498701" y="5438403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87824" y="1268760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rot="3228739">
            <a:off x="7216243" y="4649255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339752" y="3356992"/>
            <a:ext cx="658936" cy="1410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 rot="3146899">
            <a:off x="1673125" y="2848565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68" name="Picture 4" descr="http://www.wordassociations.ru/image/600x/svg_to_png/nlyl_blue_circle.png"/>
          <p:cNvPicPr>
            <a:picLocks noChangeAspect="1" noChangeArrowheads="1"/>
          </p:cNvPicPr>
          <p:nvPr/>
        </p:nvPicPr>
        <p:blipFill>
          <a:blip r:embed="rId2" cstate="print"/>
          <a:srcRect r="49895"/>
          <a:stretch>
            <a:fillRect/>
          </a:stretch>
        </p:blipFill>
        <p:spPr bwMode="auto">
          <a:xfrm>
            <a:off x="2699792" y="908720"/>
            <a:ext cx="2376264" cy="4608512"/>
          </a:xfrm>
          <a:prstGeom prst="rect">
            <a:avLst/>
          </a:prstGeom>
          <a:noFill/>
        </p:spPr>
      </p:pic>
      <p:pic>
        <p:nvPicPr>
          <p:cNvPr id="18" name="Picture 4" descr="http://www.wordassociations.ru/image/600x/svg_to_png/nlyl_blue_circle.png"/>
          <p:cNvPicPr>
            <a:picLocks noChangeAspect="1" noChangeArrowheads="1"/>
          </p:cNvPicPr>
          <p:nvPr/>
        </p:nvPicPr>
        <p:blipFill>
          <a:blip r:embed="rId2" cstate="print"/>
          <a:srcRect r="49895"/>
          <a:stretch>
            <a:fillRect/>
          </a:stretch>
        </p:blipFill>
        <p:spPr bwMode="auto">
          <a:xfrm flipH="1">
            <a:off x="4932040" y="908720"/>
            <a:ext cx="2448272" cy="4608512"/>
          </a:xfrm>
          <a:prstGeom prst="rect">
            <a:avLst/>
          </a:prstGeom>
          <a:noFill/>
        </p:spPr>
      </p:pic>
      <p:pic>
        <p:nvPicPr>
          <p:cNvPr id="14338" name="Picture 2" descr="http://school83.centerstart.ru/sites/default/files/u11/49927854_233da554c8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-171400"/>
            <a:ext cx="4176464" cy="2619672"/>
          </a:xfrm>
          <a:prstGeom prst="rect">
            <a:avLst/>
          </a:prstGeom>
          <a:noFill/>
        </p:spPr>
      </p:pic>
      <p:sp>
        <p:nvSpPr>
          <p:cNvPr id="28" name="Овал 27"/>
          <p:cNvSpPr/>
          <p:nvPr/>
        </p:nvSpPr>
        <p:spPr>
          <a:xfrm>
            <a:off x="6012160" y="6165304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rot="541175">
            <a:off x="2941799" y="6090468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" name="Picture 4" descr="http://static7.depositphotos.com/1292351/790/v/950/depositphotos_7902829-Blue-sneaker-or-train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5445224"/>
            <a:ext cx="2420116" cy="1641799"/>
          </a:xfrm>
          <a:prstGeom prst="rect">
            <a:avLst/>
          </a:prstGeom>
          <a:noFill/>
        </p:spPr>
      </p:pic>
      <p:pic>
        <p:nvPicPr>
          <p:cNvPr id="27" name="Picture 4" descr="http://static7.depositphotos.com/1292351/790/v/950/depositphotos_7902829-Blue-sneaker-or-train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79712" y="5445224"/>
            <a:ext cx="2448272" cy="1641799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2780928"/>
            <a:ext cx="8874545" cy="1569660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согласный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  <p:pic>
        <p:nvPicPr>
          <p:cNvPr id="25" name="Picture 2" descr="http://school83.centerstart.ru/sites/default/files/u11/49927854_233da554c8c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5" y="-170519"/>
            <a:ext cx="4176464" cy="2619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37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V="1">
            <a:off x="3214688" y="3714750"/>
            <a:ext cx="642937" cy="1428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653659" y="3723606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5127327" y="5393953"/>
            <a:ext cx="1244600" cy="627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498701" y="5438403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987824" y="1268760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rot="3228739">
            <a:off x="7216243" y="4649255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339752" y="3356992"/>
            <a:ext cx="658936" cy="14104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 rot="3146899">
            <a:off x="1673125" y="2848565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12160" y="6165304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 rot="541175">
            <a:off x="2941799" y="6090468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915816" y="1196752"/>
            <a:ext cx="4032448" cy="3888432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http://static5.depositphotos.com/1011280/493/v/950/depositphotos_4935143-Vector-sneak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69" r="3086" b="42315"/>
          <a:stretch>
            <a:fillRect/>
          </a:stretch>
        </p:blipFill>
        <p:spPr bwMode="auto">
          <a:xfrm>
            <a:off x="2195736" y="5213919"/>
            <a:ext cx="2475165" cy="1644081"/>
          </a:xfrm>
          <a:prstGeom prst="rect">
            <a:avLst/>
          </a:prstGeom>
          <a:noFill/>
        </p:spPr>
      </p:pic>
      <p:pic>
        <p:nvPicPr>
          <p:cNvPr id="26" name="Picture 2" descr="http://static5.depositphotos.com/1011280/493/v/950/depositphotos_4935143-Vector-sneaker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069" r="3086" b="42315"/>
          <a:stretch>
            <a:fillRect/>
          </a:stretch>
        </p:blipFill>
        <p:spPr bwMode="auto">
          <a:xfrm flipH="1">
            <a:off x="5364088" y="5213919"/>
            <a:ext cx="2304256" cy="1644081"/>
          </a:xfrm>
          <a:prstGeom prst="rect">
            <a:avLst/>
          </a:prstGeom>
          <a:noFill/>
        </p:spPr>
      </p:pic>
      <p:pic>
        <p:nvPicPr>
          <p:cNvPr id="14338" name="Picture 2" descr="http://school83.centerstart.ru/sites/default/files/u11/49927854_233da554c8c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-387424"/>
            <a:ext cx="4176464" cy="261967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34732" y="2967335"/>
            <a:ext cx="8874545" cy="156966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согласный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0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2" t="57407" r="19792" b="3704"/>
          <a:stretch/>
        </p:blipFill>
        <p:spPr>
          <a:xfrm>
            <a:off x="6303186" y="3190784"/>
            <a:ext cx="2595480" cy="3406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188640"/>
            <a:ext cx="3150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5400" dirty="0" smtClean="0">
                <a:solidFill>
                  <a:srgbClr val="0070C0"/>
                </a:solidFill>
              </a:rPr>
              <a:t>В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 [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В</a:t>
            </a:r>
            <a:r>
              <a:rPr lang="en-US" sz="5400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7020272" y="1436766"/>
            <a:ext cx="965720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3683" r="77210" b="70535"/>
          <a:stretch/>
        </p:blipFill>
        <p:spPr>
          <a:xfrm>
            <a:off x="221596" y="34798"/>
            <a:ext cx="2613333" cy="19256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35501" r="75984" b="38084"/>
          <a:stretch/>
        </p:blipFill>
        <p:spPr>
          <a:xfrm>
            <a:off x="47071" y="2113857"/>
            <a:ext cx="2962381" cy="201622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67339" r="80075" b="2458"/>
          <a:stretch/>
        </p:blipFill>
        <p:spPr>
          <a:xfrm>
            <a:off x="105673" y="4283525"/>
            <a:ext cx="2463584" cy="24851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1" t="1950" r="52470" b="68806"/>
          <a:stretch/>
        </p:blipFill>
        <p:spPr>
          <a:xfrm>
            <a:off x="3108299" y="57402"/>
            <a:ext cx="2190437" cy="206018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3" t="35564" r="54116" b="32618"/>
          <a:stretch/>
        </p:blipFill>
        <p:spPr>
          <a:xfrm>
            <a:off x="3296343" y="2192850"/>
            <a:ext cx="2153592" cy="243466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7" t="70033" r="52624"/>
          <a:stretch/>
        </p:blipFill>
        <p:spPr>
          <a:xfrm>
            <a:off x="2922472" y="4702952"/>
            <a:ext cx="2376264" cy="20658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46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520" y="1886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Прочитай слоги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12463"/>
              </p:ext>
            </p:extLst>
          </p:nvPr>
        </p:nvGraphicFramePr>
        <p:xfrm>
          <a:off x="431032" y="1484784"/>
          <a:ext cx="8712968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41764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ВА-ВУ-ВЫ</a:t>
                      </a:r>
                    </a:p>
                    <a:p>
                      <a:r>
                        <a:rPr lang="ru-RU" sz="5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ВЫ-ВО-ВИ</a:t>
                      </a:r>
                    </a:p>
                    <a:p>
                      <a:r>
                        <a:rPr lang="ru-RU" sz="5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ВУ-ВА-ВО</a:t>
                      </a:r>
                    </a:p>
                    <a:p>
                      <a:r>
                        <a:rPr lang="ru-RU" sz="5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ВИ-ВУ-ВО</a:t>
                      </a:r>
                    </a:p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АВ-УВ-ЫВ</a:t>
                      </a:r>
                    </a:p>
                    <a:p>
                      <a:r>
                        <a:rPr lang="ru-RU" sz="5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ЫВ-ОВ-ИВ</a:t>
                      </a:r>
                    </a:p>
                    <a:p>
                      <a:r>
                        <a:rPr lang="ru-RU" sz="5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УВ-АВ-ОВ</a:t>
                      </a:r>
                    </a:p>
                    <a:p>
                      <a:r>
                        <a:rPr lang="ru-RU" sz="5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ИВ-УВ-ОВ</a:t>
                      </a:r>
                      <a:endParaRPr lang="ru-RU" sz="5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3768" y="18864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Заполни таблицу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755307"/>
              </p:ext>
            </p:extLst>
          </p:nvPr>
        </p:nvGraphicFramePr>
        <p:xfrm>
          <a:off x="539552" y="930930"/>
          <a:ext cx="8352928" cy="5256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  <a:gridCol w="1368152"/>
                <a:gridCol w="1224136"/>
                <a:gridCol w="1152128"/>
              </a:tblGrid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ГЫ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</a:t>
                      </a:r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131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5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67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214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user1894533</dc:creator>
  <cp:lastModifiedBy>Андрей</cp:lastModifiedBy>
  <cp:revision>32</cp:revision>
  <dcterms:created xsi:type="dcterms:W3CDTF">2020-03-05T06:58:42Z</dcterms:created>
  <dcterms:modified xsi:type="dcterms:W3CDTF">2020-04-14T07:33:31Z</dcterms:modified>
</cp:coreProperties>
</file>