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2280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image" Target="../media/image12.jpeg"/><Relationship Id="rId18" Type="http://schemas.openxmlformats.org/officeDocument/2006/relationships/image" Target="../media/image17.jpeg"/><Relationship Id="rId3" Type="http://schemas.openxmlformats.org/officeDocument/2006/relationships/image" Target="../media/image2.wmf"/><Relationship Id="rId21" Type="http://schemas.openxmlformats.org/officeDocument/2006/relationships/image" Target="../media/image20.jpeg"/><Relationship Id="rId7" Type="http://schemas.openxmlformats.org/officeDocument/2006/relationships/image" Target="../media/image6.wmf"/><Relationship Id="rId12" Type="http://schemas.openxmlformats.org/officeDocument/2006/relationships/image" Target="../media/image11.jpeg"/><Relationship Id="rId17" Type="http://schemas.openxmlformats.org/officeDocument/2006/relationships/image" Target="../media/image16.jpeg"/><Relationship Id="rId2" Type="http://schemas.openxmlformats.org/officeDocument/2006/relationships/image" Target="../media/image1.jpeg"/><Relationship Id="rId16" Type="http://schemas.openxmlformats.org/officeDocument/2006/relationships/image" Target="../media/image15.jpeg"/><Relationship Id="rId20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wmf"/><Relationship Id="rId11" Type="http://schemas.openxmlformats.org/officeDocument/2006/relationships/image" Target="../media/image10.jpeg"/><Relationship Id="rId5" Type="http://schemas.openxmlformats.org/officeDocument/2006/relationships/image" Target="../media/image4.wmf"/><Relationship Id="rId15" Type="http://schemas.openxmlformats.org/officeDocument/2006/relationships/image" Target="../media/image14.jpeg"/><Relationship Id="rId23" Type="http://schemas.openxmlformats.org/officeDocument/2006/relationships/image" Target="../media/image22.jpeg"/><Relationship Id="rId10" Type="http://schemas.openxmlformats.org/officeDocument/2006/relationships/image" Target="../media/image9.png"/><Relationship Id="rId19" Type="http://schemas.openxmlformats.org/officeDocument/2006/relationships/image" Target="../media/image18.jpeg"/><Relationship Id="rId4" Type="http://schemas.openxmlformats.org/officeDocument/2006/relationships/image" Target="../media/image3.wmf"/><Relationship Id="rId9" Type="http://schemas.openxmlformats.org/officeDocument/2006/relationships/image" Target="../media/image8.jpeg"/><Relationship Id="rId14" Type="http://schemas.openxmlformats.org/officeDocument/2006/relationships/image" Target="../media/image13.jpeg"/><Relationship Id="rId22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28.wmf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wmf"/><Relationship Id="rId5" Type="http://schemas.openxmlformats.org/officeDocument/2006/relationships/image" Target="../media/image2.wmf"/><Relationship Id="rId4" Type="http://schemas.openxmlformats.org/officeDocument/2006/relationships/image" Target="../media/image2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Прямоугольник 61"/>
          <p:cNvSpPr/>
          <p:nvPr/>
        </p:nvSpPr>
        <p:spPr>
          <a:xfrm>
            <a:off x="3276600" y="78486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1828800" y="4724400"/>
            <a:ext cx="609600" cy="6096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0" y="2"/>
            <a:ext cx="6858000" cy="4524315"/>
          </a:xfrm>
          <a:prstGeom prst="rect">
            <a:avLst/>
          </a:prstGeom>
          <a:noFill/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latin typeface="Garamond" pitchFamily="18" charset="0"/>
              </a:rPr>
              <a:t>дата _______________</a:t>
            </a: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r>
              <a:rPr lang="ru-RU" sz="1600" dirty="0" smtClean="0">
                <a:latin typeface="Garamond" pitchFamily="18" charset="0"/>
              </a:rPr>
              <a:t>Рассмотри картинку. Найди слова со звуками «Т-ТЬ», «</a:t>
            </a:r>
            <a:r>
              <a:rPr lang="ru-RU" sz="1600" dirty="0" err="1" smtClean="0">
                <a:latin typeface="Garamond" pitchFamily="18" charset="0"/>
              </a:rPr>
              <a:t>Д-Дь</a:t>
            </a:r>
            <a:r>
              <a:rPr lang="ru-RU" sz="1600" dirty="0" smtClean="0">
                <a:latin typeface="Garamond" pitchFamily="18" charset="0"/>
              </a:rPr>
              <a:t>».</a:t>
            </a: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r>
              <a:rPr lang="ru-RU" sz="1600" dirty="0" smtClean="0">
                <a:latin typeface="Garamond" pitchFamily="18" charset="0"/>
              </a:rPr>
              <a:t>Подбери картинки к схемам.</a:t>
            </a: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r>
              <a:rPr lang="ru-RU" sz="1600" dirty="0" smtClean="0">
                <a:latin typeface="Garamond" pitchFamily="18" charset="0"/>
              </a:rPr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685800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Звуки </a:t>
            </a:r>
            <a:r>
              <a:rPr lang="ru-RU" sz="3200" b="1" cap="none" spc="0" dirty="0" err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Д-Дь</a:t>
            </a:r>
            <a:r>
              <a:rPr lang="ru-RU" sz="3200" b="1" cap="none" spc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  <a:r>
              <a:rPr lang="ru-RU" sz="3200" b="1" cap="none" spc="0" dirty="0" err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Т-Ть</a:t>
            </a:r>
            <a:endParaRPr lang="ru-RU" sz="3200" b="1" cap="none" spc="0" dirty="0" smtClean="0">
              <a:ln w="1270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ru-RU" sz="3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Буквы Д - Т</a:t>
            </a:r>
            <a:endParaRPr lang="ru-RU" sz="3200" b="1" cap="none" spc="0" dirty="0">
              <a:ln w="1270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6" name="Picture 2" descr="C:\Users\Comp\Documents\Картинки\Птицы\дс3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DEFCFC"/>
              </a:clrFrom>
              <a:clrTo>
                <a:srgbClr val="DEFCF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1071547" y="0"/>
            <a:ext cx="703358" cy="865131"/>
          </a:xfrm>
          <a:prstGeom prst="rect">
            <a:avLst/>
          </a:prstGeom>
          <a:noFill/>
        </p:spPr>
      </p:pic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1" y="1295401"/>
            <a:ext cx="1774825" cy="871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1" y="1143001"/>
            <a:ext cx="748817" cy="158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86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5001" y="1219202"/>
            <a:ext cx="968457" cy="137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86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95600" y="2209801"/>
            <a:ext cx="1143000" cy="976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870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1447801"/>
            <a:ext cx="2046372" cy="138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871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038600" y="1676400"/>
            <a:ext cx="1760538" cy="139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872" name="Picture 8" descr="C:\Users\Comp\Documents\Гусакова\Картинки для детей\1112\Бизнес\Аксессуары\ba0061.jpg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76800" y="1219200"/>
            <a:ext cx="914400" cy="914400"/>
          </a:xfrm>
          <a:prstGeom prst="rect">
            <a:avLst/>
          </a:prstGeom>
          <a:noFill/>
        </p:spPr>
      </p:pic>
      <p:sp>
        <p:nvSpPr>
          <p:cNvPr id="16" name="Прямоугольник 15"/>
          <p:cNvSpPr/>
          <p:nvPr/>
        </p:nvSpPr>
        <p:spPr>
          <a:xfrm>
            <a:off x="1219200" y="4724400"/>
            <a:ext cx="6096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Picture 10" descr="H:\картинки много\Рисунки\Иконки\bell0b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938350" y="4779175"/>
            <a:ext cx="500051" cy="500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5" name="Picture 11" descr="C:\Users\Comp\Documents\Гусакова\Картинки для детей\1112\Бизнес\Аксессуары\UMBRELLA.jpg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3429000"/>
            <a:ext cx="1219200" cy="1219200"/>
          </a:xfrm>
          <a:prstGeom prst="rect">
            <a:avLst/>
          </a:prstGeom>
          <a:noFill/>
        </p:spPr>
      </p:pic>
      <p:pic>
        <p:nvPicPr>
          <p:cNvPr id="36877" name="Picture 13" descr="C:\Users\Comp\Documents\Гусакова\Картинки для детей\1112\Звери\Птички\land0030.jpg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86400" y="3352800"/>
            <a:ext cx="1371600" cy="1371600"/>
          </a:xfrm>
          <a:prstGeom prst="rect">
            <a:avLst/>
          </a:prstGeom>
          <a:noFill/>
        </p:spPr>
      </p:pic>
      <p:pic>
        <p:nvPicPr>
          <p:cNvPr id="36878" name="Picture 14" descr="C:\Users\Comp\Documents\Гусакова\Картинки для детей\1112\Звери\Animals1\ANIM1685.jpg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86200" y="3124200"/>
            <a:ext cx="1371600" cy="1371600"/>
          </a:xfrm>
          <a:prstGeom prst="rect">
            <a:avLst/>
          </a:prstGeom>
          <a:noFill/>
        </p:spPr>
      </p:pic>
      <p:pic>
        <p:nvPicPr>
          <p:cNvPr id="36880" name="Picture 16" descr="C:\Users\Comp\Documents\Гусакова\Картинки для детей\1112\Звери\Animals2\ANIM755.jpg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14800" y="7848600"/>
            <a:ext cx="1295400" cy="1295400"/>
          </a:xfrm>
          <a:prstGeom prst="rect">
            <a:avLst/>
          </a:prstGeom>
          <a:noFill/>
        </p:spPr>
      </p:pic>
      <p:pic>
        <p:nvPicPr>
          <p:cNvPr id="36881" name="Picture 17" descr="C:\Users\Comp\Documents\Гусакова\Картинки для детей\1112\Звери\Домашние животные\PUPPYWSL.jpg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76400" y="7924800"/>
            <a:ext cx="1219200" cy="1219200"/>
          </a:xfrm>
          <a:prstGeom prst="rect">
            <a:avLst/>
          </a:prstGeom>
          <a:noFill/>
        </p:spPr>
      </p:pic>
      <p:pic>
        <p:nvPicPr>
          <p:cNvPr id="36882" name="Picture 18" descr="C:\Users\Comp\Documents\Гусакова\Картинки для детей\1112\Звери\Птички\AB01017A.jpg"/>
          <p:cNvPicPr>
            <a:picLocks noChangeAspect="1" noChangeArrowheads="1"/>
          </p:cNvPicPr>
          <p:nvPr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0" y="4876800"/>
            <a:ext cx="1447800" cy="1447800"/>
          </a:xfrm>
          <a:prstGeom prst="rect">
            <a:avLst/>
          </a:prstGeom>
          <a:noFill/>
        </p:spPr>
      </p:pic>
      <p:pic>
        <p:nvPicPr>
          <p:cNvPr id="36883" name="Picture 19" descr="C:\Users\Comp\Documents\Гусакова\Картинки для детей\1112\Дети\CHLD332.jpg"/>
          <p:cNvPicPr>
            <a:picLocks noChangeAspect="1" noChangeArrowheads="1"/>
          </p:cNvPicPr>
          <p:nvPr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28600" y="3429000"/>
            <a:ext cx="1524000" cy="1524000"/>
          </a:xfrm>
          <a:prstGeom prst="rect">
            <a:avLst/>
          </a:prstGeom>
          <a:noFill/>
        </p:spPr>
      </p:pic>
      <p:pic>
        <p:nvPicPr>
          <p:cNvPr id="36884" name="Picture 20" descr="C:\Users\Comp\Documents\Гусакова\Картинки для детей\1112\Звери\Под водой\Whale1.jpg"/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0" y="6248400"/>
            <a:ext cx="1295400" cy="1295400"/>
          </a:xfrm>
          <a:prstGeom prst="rect">
            <a:avLst/>
          </a:prstGeom>
          <a:noFill/>
        </p:spPr>
      </p:pic>
      <p:pic>
        <p:nvPicPr>
          <p:cNvPr id="36885" name="Picture 21" descr="C:\Users\Comp\Documents\Гусакова\Картинки для детей\1112\Бизнес\Аксессуары\ba0039.jpg"/>
          <p:cNvPicPr>
            <a:picLocks noChangeAspect="1" noChangeArrowheads="1"/>
          </p:cNvPicPr>
          <p:nvPr/>
        </p:nvPicPr>
        <p:blipFill>
          <a:blip r:embed="rId1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7467600"/>
            <a:ext cx="1676400" cy="1676400"/>
          </a:xfrm>
          <a:prstGeom prst="rect">
            <a:avLst/>
          </a:prstGeom>
          <a:noFill/>
        </p:spPr>
      </p:pic>
      <p:sp>
        <p:nvSpPr>
          <p:cNvPr id="33" name="Прямоугольник 32"/>
          <p:cNvSpPr/>
          <p:nvPr/>
        </p:nvSpPr>
        <p:spPr>
          <a:xfrm>
            <a:off x="2438400" y="4724400"/>
            <a:ext cx="6096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143000" y="5562600"/>
            <a:ext cx="609600" cy="6096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1752600" y="5562600"/>
            <a:ext cx="6096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2362200" y="5562600"/>
            <a:ext cx="6096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4038600" y="5334000"/>
            <a:ext cx="6096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3429000" y="53340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3886200" y="7848600"/>
            <a:ext cx="6096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1295400" y="63246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1905000" y="6324600"/>
            <a:ext cx="6096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2514600" y="6324600"/>
            <a:ext cx="6096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3276600" y="4495800"/>
            <a:ext cx="609600" cy="6096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3886200" y="4495800"/>
            <a:ext cx="6096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3657600" y="6096000"/>
            <a:ext cx="6096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4876800" y="6096000"/>
            <a:ext cx="6096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угольник 47"/>
          <p:cNvSpPr/>
          <p:nvPr/>
        </p:nvSpPr>
        <p:spPr>
          <a:xfrm>
            <a:off x="4267200" y="60960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9" name="Picture 10" descr="H:\картинки много\Рисунки\Иконки\bell0b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362344" y="7924801"/>
            <a:ext cx="500051" cy="500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" name="Picture 10" descr="H:\картинки много\Рисунки\Иконки\bell0b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343401" y="6172201"/>
            <a:ext cx="500051" cy="500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" name="Picture 10" descr="H:\картинки много\Рисунки\Иконки\bell0b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273975" y="5638801"/>
            <a:ext cx="500051" cy="500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" name="Picture 10" descr="H:\картинки много\Рисунки\Иконки\bell0b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381778" y="6357949"/>
            <a:ext cx="500051" cy="500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" name="Прямоугольник 53"/>
          <p:cNvSpPr/>
          <p:nvPr/>
        </p:nvSpPr>
        <p:spPr>
          <a:xfrm>
            <a:off x="1447800" y="7086600"/>
            <a:ext cx="6096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 54"/>
          <p:cNvSpPr/>
          <p:nvPr/>
        </p:nvSpPr>
        <p:spPr>
          <a:xfrm>
            <a:off x="2057400" y="7086600"/>
            <a:ext cx="6096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/>
          <p:cNvSpPr/>
          <p:nvPr/>
        </p:nvSpPr>
        <p:spPr>
          <a:xfrm>
            <a:off x="2667000" y="7086600"/>
            <a:ext cx="609600" cy="6096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Прямоугольник 56"/>
          <p:cNvSpPr/>
          <p:nvPr/>
        </p:nvSpPr>
        <p:spPr>
          <a:xfrm>
            <a:off x="4495800" y="4495800"/>
            <a:ext cx="6096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Прямоугольник 57"/>
          <p:cNvSpPr/>
          <p:nvPr/>
        </p:nvSpPr>
        <p:spPr>
          <a:xfrm>
            <a:off x="3581400" y="6858000"/>
            <a:ext cx="609600" cy="6096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Прямоугольник 58"/>
          <p:cNvSpPr/>
          <p:nvPr/>
        </p:nvSpPr>
        <p:spPr>
          <a:xfrm>
            <a:off x="4191000" y="6858000"/>
            <a:ext cx="6096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рямоугольник 59"/>
          <p:cNvSpPr/>
          <p:nvPr/>
        </p:nvSpPr>
        <p:spPr>
          <a:xfrm>
            <a:off x="4800600" y="6858000"/>
            <a:ext cx="6096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2667000" y="7848600"/>
            <a:ext cx="6096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Прямоугольник 62"/>
          <p:cNvSpPr/>
          <p:nvPr/>
        </p:nvSpPr>
        <p:spPr>
          <a:xfrm>
            <a:off x="2057400" y="3733800"/>
            <a:ext cx="6096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Прямоугольник 63"/>
          <p:cNvSpPr/>
          <p:nvPr/>
        </p:nvSpPr>
        <p:spPr>
          <a:xfrm>
            <a:off x="2667000" y="3733800"/>
            <a:ext cx="6096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рямоугольник 64"/>
          <p:cNvSpPr/>
          <p:nvPr/>
        </p:nvSpPr>
        <p:spPr>
          <a:xfrm>
            <a:off x="3276600" y="3733800"/>
            <a:ext cx="609600" cy="6096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4648200" y="5334000"/>
            <a:ext cx="6096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6879" name="Picture 15" descr="C:\Users\Comp\Documents\Гусакова\Картинки для детей\1112\Звери\Animals1\ANIM1709.jpg"/>
          <p:cNvPicPr>
            <a:picLocks noChangeAspect="1" noChangeArrowheads="1"/>
          </p:cNvPicPr>
          <p:nvPr/>
        </p:nvPicPr>
        <p:blipFill>
          <a:blip r:embed="rId2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5029200" y="4267200"/>
            <a:ext cx="1828800" cy="1828800"/>
          </a:xfrm>
          <a:prstGeom prst="rect">
            <a:avLst/>
          </a:prstGeom>
          <a:noFill/>
        </p:spPr>
      </p:pic>
      <p:pic>
        <p:nvPicPr>
          <p:cNvPr id="36886" name="Picture 22" descr="C:\Users\Comp\Documents\Гусакова\Картинки для детей\1112\Сказки\FAN874.jpg"/>
          <p:cNvPicPr>
            <a:picLocks noChangeAspect="1" noChangeArrowheads="1"/>
          </p:cNvPicPr>
          <p:nvPr/>
        </p:nvPicPr>
        <p:blipFill>
          <a:blip r:embed="rId2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5257800" y="5867400"/>
            <a:ext cx="1828800" cy="1828800"/>
          </a:xfrm>
          <a:prstGeom prst="rect">
            <a:avLst/>
          </a:prstGeom>
          <a:noFill/>
        </p:spPr>
      </p:pic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03648" y="3195007"/>
            <a:ext cx="7239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" name="Picture 2"/>
          <p:cNvPicPr>
            <a:picLocks noChangeAspect="1" noChangeArrowheads="1"/>
          </p:cNvPicPr>
          <p:nvPr/>
        </p:nvPicPr>
        <p:blipFill>
          <a:blip r:embed="rId2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7052" y="3657600"/>
            <a:ext cx="7239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9" name="Picture 2"/>
          <p:cNvPicPr>
            <a:picLocks noChangeAspect="1" noChangeArrowheads="1"/>
          </p:cNvPicPr>
          <p:nvPr/>
        </p:nvPicPr>
        <p:blipFill>
          <a:blip r:embed="rId2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1850" y="5276207"/>
            <a:ext cx="7239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" name="Picture 2"/>
          <p:cNvPicPr>
            <a:picLocks noChangeAspect="1" noChangeArrowheads="1"/>
          </p:cNvPicPr>
          <p:nvPr/>
        </p:nvPicPr>
        <p:blipFill>
          <a:blip r:embed="rId2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452" y="7010400"/>
            <a:ext cx="7239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2" name="Picture 2"/>
          <p:cNvPicPr>
            <a:picLocks noChangeAspect="1" noChangeArrowheads="1"/>
          </p:cNvPicPr>
          <p:nvPr/>
        </p:nvPicPr>
        <p:blipFill>
          <a:blip r:embed="rId2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3300" y="6800851"/>
            <a:ext cx="7239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" name="Picture 10" descr="H:\картинки много\Рисунки\Иконки\bell0b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362343" y="4550575"/>
            <a:ext cx="500051" cy="500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0" name="Picture 4" descr="D:\гусакова надо\Картинки2\1112\Звери\Animals2\ANIM622.jpg"/>
          <p:cNvPicPr>
            <a:picLocks noChangeAspect="1" noChangeArrowheads="1"/>
          </p:cNvPicPr>
          <p:nvPr/>
        </p:nvPicPr>
        <p:blipFill>
          <a:blip r:embed="rId2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9304" y="7762317"/>
            <a:ext cx="1365008" cy="136500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0" y="2514600"/>
            <a:ext cx="6858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том – дом  	дон – тон</a:t>
            </a:r>
          </a:p>
          <a:p>
            <a:pPr algn="ctr"/>
            <a:r>
              <a:rPr lang="ru-RU" sz="48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			бидон – батон</a:t>
            </a:r>
          </a:p>
          <a:p>
            <a:pPr algn="just"/>
            <a:r>
              <a:rPr lang="ru-RU" sz="48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сады – </a:t>
            </a:r>
            <a:r>
              <a:rPr lang="ru-RU" sz="4800" b="1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са</a:t>
            </a:r>
            <a:endParaRPr lang="ru-RU" sz="4800" b="1" dirty="0" smtClean="0">
              <a:ln w="18415" cmpd="sng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just"/>
            <a:r>
              <a:rPr lang="ru-RU" sz="48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коты - ко</a:t>
            </a:r>
            <a:endParaRPr lang="ru-RU" sz="4800" b="1" dirty="0">
              <a:ln w="18415" cmpd="sng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6858000" cy="7725192"/>
          </a:xfrm>
          <a:prstGeom prst="rect">
            <a:avLst/>
          </a:prstGeom>
          <a:noFill/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latin typeface="Garamond" pitchFamily="18" charset="0"/>
              </a:rPr>
              <a:t>дата _______________</a:t>
            </a: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r>
              <a:rPr lang="ru-RU" sz="1600" dirty="0" smtClean="0">
                <a:latin typeface="Garamond" pitchFamily="18" charset="0"/>
              </a:rPr>
              <a:t>Прочитай.</a:t>
            </a: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r>
              <a:rPr lang="ru-RU" sz="1600" dirty="0" smtClean="0">
                <a:latin typeface="Garamond" pitchFamily="18" charset="0"/>
              </a:rPr>
              <a:t>Выдели звонкий согласный – двумя черточками, глухо – одной. </a:t>
            </a:r>
          </a:p>
          <a:p>
            <a:pPr algn="just"/>
            <a:r>
              <a:rPr lang="ru-RU" sz="1600" dirty="0" smtClean="0">
                <a:latin typeface="Garamond" pitchFamily="18" charset="0"/>
              </a:rPr>
              <a:t>Прочитай слова. Чем они отличаются друг от друга..</a:t>
            </a: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r>
              <a:rPr lang="ru-RU" sz="1600" dirty="0" smtClean="0">
                <a:latin typeface="Garamond" pitchFamily="18" charset="0"/>
              </a:rPr>
              <a:t>Прочитай, подели слова на слоги. </a:t>
            </a: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r>
              <a:rPr lang="ru-RU" sz="1600" dirty="0" smtClean="0">
                <a:latin typeface="Garamond" pitchFamily="18" charset="0"/>
              </a:rPr>
              <a:t>Вставь пропущенные буквы.</a:t>
            </a: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r>
              <a:rPr lang="ru-RU" sz="1600" dirty="0" smtClean="0">
                <a:latin typeface="Garamond" pitchFamily="18" charset="0"/>
              </a:rPr>
              <a:t>Прочитай предложения.</a:t>
            </a: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r>
              <a:rPr lang="ru-RU" sz="1600" dirty="0" smtClean="0">
                <a:latin typeface="Garamond" pitchFamily="18" charset="0"/>
              </a:rPr>
              <a:t> </a:t>
            </a: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r>
              <a:rPr lang="ru-RU" sz="1600" dirty="0" smtClean="0">
                <a:latin typeface="Garamond" pitchFamily="18" charset="0"/>
              </a:rPr>
              <a:t>Напечатай прочитанные, предложения.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2"/>
            <a:ext cx="6858000" cy="4524315"/>
          </a:xfrm>
          <a:prstGeom prst="rect">
            <a:avLst/>
          </a:prstGeom>
          <a:noFill/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latin typeface="Garamond" pitchFamily="18" charset="0"/>
              </a:rPr>
              <a:t>дата _______________</a:t>
            </a: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r>
              <a:rPr lang="ru-RU" sz="1600" dirty="0" smtClean="0">
                <a:latin typeface="Garamond" pitchFamily="18" charset="0"/>
              </a:rPr>
              <a:t> </a:t>
            </a:r>
          </a:p>
        </p:txBody>
      </p:sp>
      <p:pic>
        <p:nvPicPr>
          <p:cNvPr id="6" name="Picture 2" descr="C:\Users\Comp\Documents\Картинки\Птицы\дс3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DEFCFC"/>
              </a:clrFrom>
              <a:clrTo>
                <a:srgbClr val="DEFCF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1071547" y="0"/>
            <a:ext cx="703358" cy="865131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0" y="0"/>
            <a:ext cx="685800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Звуки </a:t>
            </a:r>
            <a:r>
              <a:rPr lang="ru-RU" sz="3200" b="1" cap="none" spc="0" dirty="0" err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Д-Дь</a:t>
            </a:r>
            <a:r>
              <a:rPr lang="ru-RU" sz="3200" b="1" cap="none" spc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  <a:r>
              <a:rPr lang="ru-RU" sz="3200" b="1" cap="none" spc="0" dirty="0" err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Т-Ть</a:t>
            </a:r>
            <a:endParaRPr lang="ru-RU" sz="3200" b="1" cap="none" spc="0" dirty="0" smtClean="0">
              <a:ln w="1270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ru-RU" sz="3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Буквы Д - Т</a:t>
            </a:r>
            <a:endParaRPr lang="ru-RU" sz="3200" b="1" cap="none" spc="0" dirty="0">
              <a:ln w="1270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1219201"/>
            <a:ext cx="685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та-ту-ди-да</a:t>
            </a:r>
            <a:r>
              <a:rPr lang="ru-RU" sz="48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</a:t>
            </a:r>
            <a:r>
              <a:rPr lang="ru-RU" sz="4800" b="1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то-ду-ти-до</a:t>
            </a:r>
            <a:endParaRPr lang="ru-RU" sz="4800" b="1" dirty="0">
              <a:ln w="18415" cmpd="sng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743200" y="4114800"/>
            <a:ext cx="6096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743200" y="4800600"/>
            <a:ext cx="6096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6626" name="Picture 2" descr="F:\РУЧЕЕК\сканиров 009-03 (мар)\сканирование0108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AF6F7"/>
              </a:clrFrom>
              <a:clrTo>
                <a:srgbClr val="FAF6F7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5201" y="3886200"/>
            <a:ext cx="1169159" cy="1143000"/>
          </a:xfrm>
          <a:prstGeom prst="rect">
            <a:avLst/>
          </a:prstGeom>
          <a:noFill/>
        </p:spPr>
      </p:pic>
      <p:pic>
        <p:nvPicPr>
          <p:cNvPr id="26627" name="Picture 3" descr="F:\РУЧЕЕК\сканиров 009-03 (мар)\2009-02 (фев)\сканирование0037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AF6F5"/>
              </a:clrFrom>
              <a:clrTo>
                <a:srgbClr val="FAF6F5">
                  <a:alpha val="0"/>
                </a:srgbClr>
              </a:clrTo>
            </a:clrChange>
          </a:blip>
          <a:srcRect t="6485" r="6044" b="9833"/>
          <a:stretch>
            <a:fillRect/>
          </a:stretch>
        </p:blipFill>
        <p:spPr bwMode="auto">
          <a:xfrm>
            <a:off x="4572001" y="4191000"/>
            <a:ext cx="1237869" cy="1447800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0" y="5867400"/>
            <a:ext cx="685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 </a:t>
            </a:r>
            <a:r>
              <a:rPr lang="ru-RU" sz="4800" b="1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Ди</a:t>
            </a:r>
            <a:r>
              <a:rPr lang="ru-RU" sz="48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– мы зонт.</a:t>
            </a:r>
          </a:p>
          <a:p>
            <a:pPr algn="ctr"/>
            <a:r>
              <a:rPr lang="ru-RU" sz="48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 </a:t>
            </a:r>
            <a:r>
              <a:rPr lang="ru-RU" sz="4800" b="1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Ти</a:t>
            </a:r>
            <a:r>
              <a:rPr lang="ru-RU" sz="48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– </a:t>
            </a:r>
            <a:r>
              <a:rPr lang="ru-RU" sz="4800" b="1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ны</a:t>
            </a:r>
            <a:r>
              <a:rPr lang="ru-RU" sz="48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</a:t>
            </a:r>
            <a:r>
              <a:rPr lang="ru-RU" sz="4800" b="1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ды</a:t>
            </a:r>
            <a:r>
              <a:rPr lang="ru-RU" sz="48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– ни.</a:t>
            </a:r>
            <a:endParaRPr lang="ru-RU" sz="4800" b="1" dirty="0">
              <a:ln w="18415" cmpd="sng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7467600"/>
            <a:ext cx="685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__________________________________________________________</a:t>
            </a:r>
          </a:p>
          <a:p>
            <a:endParaRPr lang="ru-RU" dirty="0" smtClean="0"/>
          </a:p>
          <a:p>
            <a:r>
              <a:rPr lang="ru-RU" dirty="0" smtClean="0"/>
              <a:t>__________________________________________________________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F:\РУЧЕЕК\Раскраски\raskraska_236_b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/>
          </a:blip>
          <a:srcRect r="49749" b="19999"/>
          <a:stretch>
            <a:fillRect/>
          </a:stretch>
        </p:blipFill>
        <p:spPr bwMode="auto">
          <a:xfrm>
            <a:off x="1" y="3429000"/>
            <a:ext cx="597647" cy="12192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1"/>
            <a:ext cx="6858000" cy="7478970"/>
          </a:xfrm>
          <a:prstGeom prst="rect">
            <a:avLst/>
          </a:prstGeom>
          <a:noFill/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latin typeface="Garamond" pitchFamily="18" charset="0"/>
              </a:rPr>
              <a:t>дата _______________</a:t>
            </a: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r>
              <a:rPr lang="ru-RU" sz="1600" dirty="0" smtClean="0">
                <a:latin typeface="Garamond" pitchFamily="18" charset="0"/>
              </a:rPr>
              <a:t>Прочти. </a:t>
            </a: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r>
              <a:rPr lang="ru-RU" sz="1600" dirty="0" smtClean="0">
                <a:latin typeface="Garamond" pitchFamily="18" charset="0"/>
              </a:rPr>
              <a:t>Посмотри и вспомни, как могут образоваться слоги.</a:t>
            </a: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r>
              <a:rPr lang="ru-RU" sz="1600" dirty="0" smtClean="0">
                <a:latin typeface="Garamond" pitchFamily="18" charset="0"/>
              </a:rPr>
              <a:t>Прочитай слоги. Соедини их в слова, прочитай их. Какие слова у тебя получились?</a:t>
            </a: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r>
              <a:rPr lang="ru-RU" sz="1600" dirty="0" smtClean="0">
                <a:latin typeface="Garamond" pitchFamily="18" charset="0"/>
              </a:rPr>
              <a:t> </a:t>
            </a:r>
          </a:p>
        </p:txBody>
      </p:sp>
      <p:pic>
        <p:nvPicPr>
          <p:cNvPr id="6" name="Picture 2" descr="C:\Users\Comp\Documents\Картинки\Птицы\дс3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DEFCFC"/>
              </a:clrFrom>
              <a:clrTo>
                <a:srgbClr val="DEFCF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1071547" y="0"/>
            <a:ext cx="703358" cy="865131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0" y="0"/>
            <a:ext cx="685800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Звуки </a:t>
            </a:r>
            <a:r>
              <a:rPr lang="ru-RU" sz="3200" b="1" cap="none" spc="0" dirty="0" err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Д-Дь</a:t>
            </a:r>
            <a:r>
              <a:rPr lang="ru-RU" sz="3200" b="1" cap="none" spc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  <a:r>
              <a:rPr lang="ru-RU" sz="3200" b="1" cap="none" spc="0" dirty="0" err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Т-Ть</a:t>
            </a:r>
            <a:endParaRPr lang="ru-RU" sz="3200" b="1" cap="none" spc="0" dirty="0" smtClean="0">
              <a:ln w="1270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ru-RU" sz="3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Буквы Д - Т</a:t>
            </a:r>
            <a:endParaRPr lang="ru-RU" sz="3200" b="1" cap="none" spc="0" dirty="0">
              <a:ln w="1270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1219201"/>
            <a:ext cx="685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та-ту-ди-да</a:t>
            </a:r>
            <a:r>
              <a:rPr lang="ru-RU" sz="48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</a:t>
            </a:r>
            <a:r>
              <a:rPr lang="ru-RU" sz="4800" b="1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то-ду-ти-до</a:t>
            </a:r>
            <a:endParaRPr lang="ru-RU" sz="4800" b="1" dirty="0">
              <a:ln w="18415" cmpd="sng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35842" name="Picture 2" descr="F:\РУЧЕЕК\Раскраски\raskraska_236_b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/>
          </a:blip>
          <a:srcRect r="49749" b="19999"/>
          <a:stretch>
            <a:fillRect/>
          </a:stretch>
        </p:blipFill>
        <p:spPr bwMode="auto">
          <a:xfrm>
            <a:off x="1" y="2209800"/>
            <a:ext cx="597647" cy="1219200"/>
          </a:xfrm>
          <a:prstGeom prst="rect">
            <a:avLst/>
          </a:prstGeom>
          <a:noFill/>
        </p:spPr>
      </p:pic>
      <p:pic>
        <p:nvPicPr>
          <p:cNvPr id="12" name="Picture 2" descr="F:\РУЧЕЕК\Раскраски\raskraska_236_b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/>
          </a:blip>
          <a:srcRect l="44221" b="18432"/>
          <a:stretch>
            <a:fillRect/>
          </a:stretch>
        </p:blipFill>
        <p:spPr bwMode="auto">
          <a:xfrm>
            <a:off x="1371601" y="2209800"/>
            <a:ext cx="650631" cy="1219200"/>
          </a:xfrm>
          <a:prstGeom prst="rect">
            <a:avLst/>
          </a:prstGeom>
          <a:noFill/>
        </p:spPr>
      </p:pic>
      <p:pic>
        <p:nvPicPr>
          <p:cNvPr id="35843" name="Picture 3" descr="F:\РУЧЕЕК\Раскраски\raskraska_236_b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/>
          </a:blip>
          <a:srcRect b="18432"/>
          <a:stretch>
            <a:fillRect/>
          </a:stretch>
        </p:blipFill>
        <p:spPr bwMode="auto">
          <a:xfrm>
            <a:off x="2209801" y="2209800"/>
            <a:ext cx="1146663" cy="1198523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0" y="2057401"/>
            <a:ext cx="857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</a:t>
            </a:r>
            <a:endParaRPr lang="ru-RU" sz="4800" b="1" dirty="0">
              <a:ln w="18415" cmpd="sng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90600" y="2057401"/>
            <a:ext cx="857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</a:t>
            </a:r>
            <a:endParaRPr lang="ru-RU" sz="4800" b="1" dirty="0">
              <a:ln w="18415" cmpd="sng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10000" y="2057401"/>
            <a:ext cx="857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</a:t>
            </a:r>
            <a:endParaRPr lang="ru-RU" sz="4800" b="1" dirty="0">
              <a:ln w="18415" cmpd="sng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3276601"/>
            <a:ext cx="857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</a:t>
            </a:r>
            <a:endParaRPr lang="ru-RU" sz="4800" b="1" dirty="0">
              <a:ln w="18415" cmpd="sng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43000" y="3276601"/>
            <a:ext cx="857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</a:t>
            </a:r>
            <a:endParaRPr lang="ru-RU" sz="4800" b="1" dirty="0">
              <a:ln w="18415" cmpd="sng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762000" y="2590801"/>
            <a:ext cx="457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3" descr="F:\РУЧЕЕК\Раскраски\raskraska_236_b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/>
          </a:blip>
          <a:srcRect b="18432"/>
          <a:stretch>
            <a:fillRect/>
          </a:stretch>
        </p:blipFill>
        <p:spPr bwMode="auto">
          <a:xfrm>
            <a:off x="5711338" y="2286000"/>
            <a:ext cx="1146663" cy="1198523"/>
          </a:xfrm>
          <a:prstGeom prst="rect">
            <a:avLst/>
          </a:prstGeom>
          <a:noFill/>
        </p:spPr>
      </p:pic>
      <p:pic>
        <p:nvPicPr>
          <p:cNvPr id="22" name="Picture 3" descr="F:\РУЧЕЕК\Раскраски\raskraska_236_b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/>
          </a:blip>
          <a:srcRect b="18432"/>
          <a:stretch>
            <a:fillRect/>
          </a:stretch>
        </p:blipFill>
        <p:spPr bwMode="auto">
          <a:xfrm>
            <a:off x="5711338" y="3505200"/>
            <a:ext cx="1146663" cy="1198523"/>
          </a:xfrm>
          <a:prstGeom prst="rect">
            <a:avLst/>
          </a:prstGeom>
          <a:noFill/>
        </p:spPr>
      </p:pic>
      <p:pic>
        <p:nvPicPr>
          <p:cNvPr id="23" name="Picture 3" descr="F:\РУЧЕЕК\Раскраски\raskraska_236_b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/>
          </a:blip>
          <a:srcRect b="18432"/>
          <a:stretch>
            <a:fillRect/>
          </a:stretch>
        </p:blipFill>
        <p:spPr bwMode="auto">
          <a:xfrm>
            <a:off x="2286001" y="3429000"/>
            <a:ext cx="1146663" cy="1198523"/>
          </a:xfrm>
          <a:prstGeom prst="rect">
            <a:avLst/>
          </a:prstGeom>
          <a:noFill/>
        </p:spPr>
      </p:pic>
      <p:pic>
        <p:nvPicPr>
          <p:cNvPr id="25" name="Picture 2" descr="F:\РУЧЕЕК\Раскраски\raskraska_236_b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/>
          </a:blip>
          <a:srcRect r="49749" b="19999"/>
          <a:stretch>
            <a:fillRect/>
          </a:stretch>
        </p:blipFill>
        <p:spPr bwMode="auto">
          <a:xfrm>
            <a:off x="3733800" y="2209800"/>
            <a:ext cx="597647" cy="1219200"/>
          </a:xfrm>
          <a:prstGeom prst="rect">
            <a:avLst/>
          </a:prstGeom>
          <a:noFill/>
        </p:spPr>
      </p:pic>
      <p:pic>
        <p:nvPicPr>
          <p:cNvPr id="26" name="Picture 2" descr="F:\РУЧЕЕК\Раскраски\raskraska_236_b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/>
          </a:blip>
          <a:srcRect r="49749" b="19999"/>
          <a:stretch>
            <a:fillRect/>
          </a:stretch>
        </p:blipFill>
        <p:spPr bwMode="auto">
          <a:xfrm>
            <a:off x="3733800" y="3429000"/>
            <a:ext cx="597647" cy="1219200"/>
          </a:xfrm>
          <a:prstGeom prst="rect">
            <a:avLst/>
          </a:prstGeom>
          <a:noFill/>
        </p:spPr>
      </p:pic>
      <p:pic>
        <p:nvPicPr>
          <p:cNvPr id="27" name="Picture 2" descr="F:\РУЧЕЕК\Раскраски\raskraska_236_b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/>
          </a:blip>
          <a:srcRect l="44221" b="18432"/>
          <a:stretch>
            <a:fillRect/>
          </a:stretch>
        </p:blipFill>
        <p:spPr bwMode="auto">
          <a:xfrm>
            <a:off x="4876801" y="2209800"/>
            <a:ext cx="650631" cy="1219200"/>
          </a:xfrm>
          <a:prstGeom prst="rect">
            <a:avLst/>
          </a:prstGeom>
          <a:noFill/>
        </p:spPr>
      </p:pic>
      <p:pic>
        <p:nvPicPr>
          <p:cNvPr id="28" name="Picture 2" descr="F:\РУЧЕЕК\Раскраски\raskraska_236_b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/>
          </a:blip>
          <a:srcRect l="44221" b="18432"/>
          <a:stretch>
            <a:fillRect/>
          </a:stretch>
        </p:blipFill>
        <p:spPr bwMode="auto">
          <a:xfrm>
            <a:off x="4953001" y="3429000"/>
            <a:ext cx="650631" cy="1219200"/>
          </a:xfrm>
          <a:prstGeom prst="rect">
            <a:avLst/>
          </a:prstGeom>
          <a:noFill/>
        </p:spPr>
      </p:pic>
      <p:pic>
        <p:nvPicPr>
          <p:cNvPr id="29" name="Picture 2" descr="F:\РУЧЕЕК\Раскраски\raskraska_236_b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/>
          </a:blip>
          <a:srcRect l="44221" b="18432"/>
          <a:stretch>
            <a:fillRect/>
          </a:stretch>
        </p:blipFill>
        <p:spPr bwMode="auto">
          <a:xfrm>
            <a:off x="1371601" y="3429000"/>
            <a:ext cx="650631" cy="1219200"/>
          </a:xfrm>
          <a:prstGeom prst="rect">
            <a:avLst/>
          </a:prstGeom>
          <a:noFill/>
        </p:spPr>
      </p:pic>
      <p:sp>
        <p:nvSpPr>
          <p:cNvPr id="31" name="TextBox 30"/>
          <p:cNvSpPr txBox="1"/>
          <p:nvPr/>
        </p:nvSpPr>
        <p:spPr>
          <a:xfrm>
            <a:off x="4572000" y="2057401"/>
            <a:ext cx="857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ы</a:t>
            </a:r>
            <a:endParaRPr lang="ru-RU" sz="4800" b="1" dirty="0">
              <a:ln w="18415" cmpd="sng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733800" y="3276601"/>
            <a:ext cx="857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</a:t>
            </a:r>
            <a:endParaRPr lang="ru-RU" sz="4800" b="1" dirty="0">
              <a:ln w="18415" cmpd="sng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648200" y="3200401"/>
            <a:ext cx="857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</a:t>
            </a:r>
            <a:endParaRPr lang="ru-RU" sz="4800" b="1" dirty="0">
              <a:ln w="18415" cmpd="sng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cxnSp>
        <p:nvCxnSpPr>
          <p:cNvPr id="34" name="Прямая со стрелкой 33"/>
          <p:cNvCxnSpPr/>
          <p:nvPr/>
        </p:nvCxnSpPr>
        <p:spPr>
          <a:xfrm>
            <a:off x="762000" y="3733801"/>
            <a:ext cx="457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4343400" y="2590801"/>
            <a:ext cx="457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4419600" y="3733801"/>
            <a:ext cx="457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84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6019800"/>
            <a:ext cx="871584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84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61026" y="8153400"/>
            <a:ext cx="1396974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846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34001" y="7086601"/>
            <a:ext cx="1173332" cy="104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849" name="Picture 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876801" y="4953001"/>
            <a:ext cx="1187450" cy="999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850" name="Picture 1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62272" y="5029200"/>
            <a:ext cx="1095729" cy="92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4" name="Куб 43"/>
          <p:cNvSpPr/>
          <p:nvPr/>
        </p:nvSpPr>
        <p:spPr>
          <a:xfrm>
            <a:off x="0" y="8153400"/>
            <a:ext cx="762000" cy="762000"/>
          </a:xfrm>
          <a:prstGeom prst="cub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Garamond" pitchFamily="18" charset="0"/>
              </a:rPr>
              <a:t>ДИ</a:t>
            </a:r>
            <a:endParaRPr lang="ru-RU" b="1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45" name="Куб 44"/>
          <p:cNvSpPr/>
          <p:nvPr/>
        </p:nvSpPr>
        <p:spPr>
          <a:xfrm>
            <a:off x="0" y="5257800"/>
            <a:ext cx="762000" cy="762000"/>
          </a:xfrm>
          <a:prstGeom prst="cub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Garamond" pitchFamily="18" charset="0"/>
              </a:rPr>
              <a:t>ДУ</a:t>
            </a:r>
            <a:endParaRPr lang="ru-RU" b="1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46" name="Куб 45"/>
          <p:cNvSpPr/>
          <p:nvPr/>
        </p:nvSpPr>
        <p:spPr>
          <a:xfrm>
            <a:off x="1981200" y="5257800"/>
            <a:ext cx="762000" cy="762000"/>
          </a:xfrm>
          <a:prstGeom prst="cub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Garamond" pitchFamily="18" charset="0"/>
              </a:rPr>
              <a:t>БЫ</a:t>
            </a:r>
            <a:endParaRPr lang="ru-RU" b="1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47" name="Куб 46"/>
          <p:cNvSpPr/>
          <p:nvPr/>
        </p:nvSpPr>
        <p:spPr>
          <a:xfrm>
            <a:off x="3276600" y="5257800"/>
            <a:ext cx="1524000" cy="762000"/>
          </a:xfrm>
          <a:prstGeom prst="cub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48" name="Куб 47"/>
          <p:cNvSpPr/>
          <p:nvPr/>
        </p:nvSpPr>
        <p:spPr>
          <a:xfrm>
            <a:off x="0" y="6172200"/>
            <a:ext cx="762000" cy="762000"/>
          </a:xfrm>
          <a:prstGeom prst="cub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Garamond" pitchFamily="18" charset="0"/>
              </a:rPr>
              <a:t>ТО</a:t>
            </a:r>
            <a:endParaRPr lang="ru-RU" b="1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49" name="Куб 48"/>
          <p:cNvSpPr/>
          <p:nvPr/>
        </p:nvSpPr>
        <p:spPr>
          <a:xfrm>
            <a:off x="1828800" y="6172200"/>
            <a:ext cx="914400" cy="762000"/>
          </a:xfrm>
          <a:prstGeom prst="cub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Garamond" pitchFamily="18" charset="0"/>
              </a:rPr>
              <a:t>ПОР</a:t>
            </a:r>
            <a:endParaRPr lang="ru-RU" b="1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50" name="Куб 49"/>
          <p:cNvSpPr/>
          <p:nvPr/>
        </p:nvSpPr>
        <p:spPr>
          <a:xfrm>
            <a:off x="3276600" y="6172200"/>
            <a:ext cx="1524000" cy="762000"/>
          </a:xfrm>
          <a:prstGeom prst="cub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51" name="Куб 50"/>
          <p:cNvSpPr/>
          <p:nvPr/>
        </p:nvSpPr>
        <p:spPr>
          <a:xfrm>
            <a:off x="0" y="7162800"/>
            <a:ext cx="1066800" cy="762000"/>
          </a:xfrm>
          <a:prstGeom prst="cub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Garamond" pitchFamily="18" charset="0"/>
              </a:rPr>
              <a:t>НИТ</a:t>
            </a:r>
            <a:endParaRPr lang="ru-RU" b="1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52" name="Куб 51"/>
          <p:cNvSpPr/>
          <p:nvPr/>
        </p:nvSpPr>
        <p:spPr>
          <a:xfrm>
            <a:off x="1981200" y="7086600"/>
            <a:ext cx="762000" cy="762000"/>
          </a:xfrm>
          <a:prstGeom prst="cub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Garamond" pitchFamily="18" charset="0"/>
              </a:rPr>
              <a:t>КИ</a:t>
            </a:r>
            <a:endParaRPr lang="ru-RU" b="1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53" name="Куб 52"/>
          <p:cNvSpPr/>
          <p:nvPr/>
        </p:nvSpPr>
        <p:spPr>
          <a:xfrm>
            <a:off x="3276600" y="7010400"/>
            <a:ext cx="1524000" cy="762000"/>
          </a:xfrm>
          <a:prstGeom prst="cub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54" name="Куб 53"/>
          <p:cNvSpPr/>
          <p:nvPr/>
        </p:nvSpPr>
        <p:spPr>
          <a:xfrm>
            <a:off x="1828800" y="8077200"/>
            <a:ext cx="914400" cy="762000"/>
          </a:xfrm>
          <a:prstGeom prst="cub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Garamond" pitchFamily="18" charset="0"/>
              </a:rPr>
              <a:t>ВАН</a:t>
            </a:r>
            <a:endParaRPr lang="ru-RU" b="1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55" name="Куб 54"/>
          <p:cNvSpPr/>
          <p:nvPr/>
        </p:nvSpPr>
        <p:spPr>
          <a:xfrm>
            <a:off x="3276600" y="8077200"/>
            <a:ext cx="1524000" cy="762000"/>
          </a:xfrm>
          <a:prstGeom prst="cub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tx1"/>
              </a:solidFill>
              <a:latin typeface="Garamond" pitchFamily="18" charset="0"/>
            </a:endParaRPr>
          </a:p>
        </p:txBody>
      </p:sp>
      <p:cxnSp>
        <p:nvCxnSpPr>
          <p:cNvPr id="56" name="Прямая со стрелкой 55"/>
          <p:cNvCxnSpPr/>
          <p:nvPr/>
        </p:nvCxnSpPr>
        <p:spPr>
          <a:xfrm>
            <a:off x="1143000" y="5638801"/>
            <a:ext cx="457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>
            <a:off x="1143000" y="6553201"/>
            <a:ext cx="457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>
            <a:off x="1219200" y="7543801"/>
            <a:ext cx="457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>
            <a:off x="1143000" y="8534401"/>
            <a:ext cx="457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2819400" y="5181601"/>
            <a:ext cx="38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=</a:t>
            </a:r>
            <a:endParaRPr lang="ru-RU" sz="48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2819400" y="6172201"/>
            <a:ext cx="38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=</a:t>
            </a:r>
            <a:endParaRPr lang="ru-RU" sz="4800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2819400" y="7010401"/>
            <a:ext cx="38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=</a:t>
            </a:r>
            <a:endParaRPr lang="ru-RU" sz="4800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819400" y="8001001"/>
            <a:ext cx="38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=</a:t>
            </a:r>
            <a:endParaRPr lang="ru-RU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167</Words>
  <PresentationFormat>Экран (4:3)</PresentationFormat>
  <Paragraphs>133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home</cp:lastModifiedBy>
  <cp:revision>1</cp:revision>
  <dcterms:created xsi:type="dcterms:W3CDTF">2020-04-26T07:38:21Z</dcterms:created>
  <dcterms:modified xsi:type="dcterms:W3CDTF">2020-04-26T07:40:58Z</dcterms:modified>
</cp:coreProperties>
</file>