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61" r:id="rId4"/>
    <p:sldId id="259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78" y="-4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736E-5D89-4711-BB9D-1630890B532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C986F99-1226-4FA6-A581-60BFB4DF6E3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736E-5D89-4711-BB9D-1630890B532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86F99-1226-4FA6-A581-60BFB4DF6E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736E-5D89-4711-BB9D-1630890B532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86F99-1226-4FA6-A581-60BFB4DF6E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736E-5D89-4711-BB9D-1630890B532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86F99-1226-4FA6-A581-60BFB4DF6E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736E-5D89-4711-BB9D-1630890B532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86F99-1226-4FA6-A581-60BFB4DF6E3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736E-5D89-4711-BB9D-1630890B532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86F99-1226-4FA6-A581-60BFB4DF6E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736E-5D89-4711-BB9D-1630890B532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86F99-1226-4FA6-A581-60BFB4DF6E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736E-5D89-4711-BB9D-1630890B532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86F99-1226-4FA6-A581-60BFB4DF6E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736E-5D89-4711-BB9D-1630890B532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86F99-1226-4FA6-A581-60BFB4DF6E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736E-5D89-4711-BB9D-1630890B532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86F99-1226-4FA6-A581-60BFB4DF6E3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736E-5D89-4711-BB9D-1630890B532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86F99-1226-4FA6-A581-60BFB4DF6E3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B23736E-5D89-4711-BB9D-1630890B532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C986F99-1226-4FA6-A581-60BFB4DF6E3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Организация жизни и воспитания детей 2-3 лет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2492896"/>
            <a:ext cx="5958408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Calibri" panose="020F0502020204030204" pitchFamily="34" charset="0"/>
              </a:rPr>
              <a:t>  Второй и третий годы жизни являются очень особенными и важными для психологии воспитания и дальнейшего развития детей. В этот период начинается активное формирование детской личности, что обуславливается развитием определенных черт характера, пониманием общей картины окружающего мира. Однако, малыш лишь начинает свое познание мира и долг родителей обеспечить для него необходимую атмосферу, в которой будет воспитываться нормальная, психологически уравновешенная личность.</a:t>
            </a:r>
          </a:p>
          <a:p>
            <a:pPr algn="just"/>
            <a:endParaRPr lang="ru-RU" sz="2000" dirty="0" smtClean="0">
              <a:latin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9147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563888" y="404664"/>
            <a:ext cx="5184576" cy="5976664"/>
          </a:xfrm>
        </p:spPr>
        <p:txBody>
          <a:bodyPr>
            <a:normAutofit fontScale="47500" lnSpcReduction="20000"/>
          </a:bodyPr>
          <a:lstStyle/>
          <a:p>
            <a:pPr marL="114300" indent="0" algn="ctr">
              <a:buNone/>
            </a:pPr>
            <a:r>
              <a:rPr lang="ru-RU" sz="4200" b="1" dirty="0">
                <a:latin typeface="Calibri" panose="020F0502020204030204" pitchFamily="34" charset="0"/>
              </a:rPr>
              <a:t>Активные прогулки на свежем </a:t>
            </a:r>
            <a:r>
              <a:rPr lang="ru-RU" sz="4200" b="1" dirty="0" smtClean="0">
                <a:latin typeface="Calibri" panose="020F0502020204030204" pitchFamily="34" charset="0"/>
              </a:rPr>
              <a:t>воздухе</a:t>
            </a:r>
          </a:p>
          <a:p>
            <a:pPr marL="114300" indent="0">
              <a:buNone/>
            </a:pPr>
            <a:endParaRPr lang="ru-RU" sz="4200" b="1" dirty="0">
              <a:latin typeface="Calibri" panose="020F0502020204030204" pitchFamily="34" charset="0"/>
            </a:endParaRPr>
          </a:p>
          <a:p>
            <a:r>
              <a:rPr lang="ru-RU" sz="4200" dirty="0">
                <a:latin typeface="Calibri" panose="020F0502020204030204" pitchFamily="34" charset="0"/>
              </a:rPr>
              <a:t>Прогулки на свежем воздухе усиливают все процессы, происходящие в организме: от увеличения тонуса мышц до улучшения работы мозга. Детям прогулки на свежем воздухе особенно полезны, так как обменные процессы в их организме протекают более активно.</a:t>
            </a:r>
          </a:p>
          <a:p>
            <a:r>
              <a:rPr lang="ru-RU" sz="4200" dirty="0">
                <a:latin typeface="Calibri" panose="020F0502020204030204" pitchFamily="34" charset="0"/>
              </a:rPr>
              <a:t>В 2 года уже не стоит возить ребенка все время прогулки в коляске или детском велосипеде. Организуйте ваши прогулки так, чтобы ребенок больше двигался: ходил, бегал, прыгал, залезал, перелезал и прочее. Начиная с возраста 2-х лет, ребенок вполне может освоить </a:t>
            </a:r>
            <a:r>
              <a:rPr lang="ru-RU" sz="4200" dirty="0" err="1">
                <a:latin typeface="Calibri" panose="020F0502020204030204" pitchFamily="34" charset="0"/>
              </a:rPr>
              <a:t>беговел</a:t>
            </a:r>
            <a:r>
              <a:rPr lang="ru-RU" sz="4200" dirty="0">
                <a:latin typeface="Calibri" panose="020F0502020204030204" pitchFamily="34" charset="0"/>
              </a:rPr>
              <a:t> (двухколесный велосипед без педалей), трехколесный самокат для малышей, ближе к 3-м годам – трехколесный велосипед и ролики. Конечно же, ребенок в 2 — 3 года не сможет кататься на самокате или </a:t>
            </a:r>
            <a:r>
              <a:rPr lang="ru-RU" sz="4200" dirty="0" err="1">
                <a:latin typeface="Calibri" panose="020F0502020204030204" pitchFamily="34" charset="0"/>
              </a:rPr>
              <a:t>беговеле</a:t>
            </a:r>
            <a:r>
              <a:rPr lang="ru-RU" sz="4200" dirty="0">
                <a:latin typeface="Calibri" panose="020F0502020204030204" pitchFamily="34" charset="0"/>
              </a:rPr>
              <a:t> часами. </a:t>
            </a:r>
          </a:p>
          <a:p>
            <a:endParaRPr lang="ru-RU" sz="3800" dirty="0">
              <a:latin typeface="Calibri" panose="020F050202020403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683568" y="1700808"/>
            <a:ext cx="2448272" cy="309634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1800" dirty="0">
                <a:latin typeface="Calibri" panose="020F0502020204030204" pitchFamily="34" charset="0"/>
              </a:rPr>
              <a:t>Важнейшими условиями для нормального физического и психического развития ребенка </a:t>
            </a:r>
            <a:r>
              <a:rPr lang="ru-RU" sz="1800" dirty="0" smtClean="0">
                <a:latin typeface="Calibri" panose="020F0502020204030204" pitchFamily="34" charset="0"/>
              </a:rPr>
              <a:t>является организация его жизни. </a:t>
            </a:r>
          </a:p>
          <a:p>
            <a:pPr algn="just"/>
            <a:r>
              <a:rPr lang="ru-RU" sz="1800" dirty="0" smtClean="0">
                <a:latin typeface="Calibri" panose="020F0502020204030204" pitchFamily="34" charset="0"/>
              </a:rPr>
              <a:t>А именно:</a:t>
            </a:r>
            <a:endParaRPr lang="ru-RU" sz="1800" dirty="0">
              <a:latin typeface="Calibri" panose="020F0502020204030204" pitchFamily="34" charset="0"/>
            </a:endParaRPr>
          </a:p>
          <a:p>
            <a:pPr algn="just"/>
            <a:r>
              <a:rPr lang="ru-RU" sz="1800" dirty="0" smtClean="0">
                <a:latin typeface="Calibri" panose="020F0502020204030204" pitchFamily="34" charset="0"/>
              </a:rPr>
              <a:t>• активные </a:t>
            </a:r>
            <a:r>
              <a:rPr lang="ru-RU" sz="1800" dirty="0">
                <a:latin typeface="Calibri" panose="020F0502020204030204" pitchFamily="34" charset="0"/>
              </a:rPr>
              <a:t>прогулки на свежем воздухе;</a:t>
            </a:r>
          </a:p>
          <a:p>
            <a:pPr algn="just"/>
            <a:r>
              <a:rPr lang="ru-RU" sz="1800" dirty="0" smtClean="0">
                <a:latin typeface="Calibri" panose="020F0502020204030204" pitchFamily="34" charset="0"/>
              </a:rPr>
              <a:t>• режим </a:t>
            </a:r>
            <a:r>
              <a:rPr lang="ru-RU" sz="1800" dirty="0">
                <a:latin typeface="Calibri" panose="020F0502020204030204" pitchFamily="34" charset="0"/>
              </a:rPr>
              <a:t>дня;</a:t>
            </a:r>
          </a:p>
          <a:p>
            <a:pPr algn="just"/>
            <a:r>
              <a:rPr lang="ru-RU" sz="1800" dirty="0" smtClean="0">
                <a:latin typeface="Calibri" panose="020F0502020204030204" pitchFamily="34" charset="0"/>
              </a:rPr>
              <a:t>• питание.</a:t>
            </a:r>
            <a:endParaRPr lang="ru-RU" sz="1800" dirty="0">
              <a:latin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8625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302359"/>
            <a:ext cx="763284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Calibri" panose="020F0502020204030204" pitchFamily="34" charset="0"/>
              </a:rPr>
              <a:t>Режим дня </a:t>
            </a:r>
          </a:p>
          <a:p>
            <a:endParaRPr lang="ru-RU" sz="2000" dirty="0" smtClean="0">
              <a:latin typeface="Calibri" panose="020F0502020204030204" pitchFamily="34" charset="0"/>
            </a:endParaRPr>
          </a:p>
          <a:p>
            <a:pPr algn="just"/>
            <a:r>
              <a:rPr lang="ru-RU" sz="2000" dirty="0" smtClean="0">
                <a:latin typeface="Calibri" panose="020F0502020204030204" pitchFamily="34" charset="0"/>
              </a:rPr>
              <a:t>  Режим дня - это изменение продолжительности бодрствования, сна и приема пищи ребенком в течение суток.</a:t>
            </a:r>
          </a:p>
          <a:p>
            <a:pPr algn="just"/>
            <a:r>
              <a:rPr lang="ru-RU" sz="2000" dirty="0" smtClean="0">
                <a:latin typeface="Calibri" panose="020F0502020204030204" pitchFamily="34" charset="0"/>
              </a:rPr>
              <a:t>Ребенок 2 – 3 лет должен спать 10 – 11 часов ночью и 2 – 2,5 часа днем. Для того, чтобы сон ребенка был спокойным, не кормите его перед самым укладываем (лучше легко поужинать за 2 – 1,5 часа до сна) и исключите вечером активные игры.</a:t>
            </a:r>
          </a:p>
          <a:p>
            <a:pPr algn="just"/>
            <a:endParaRPr lang="ru-RU" sz="2000" dirty="0" smtClean="0">
              <a:latin typeface="Calibri" panose="020F0502020204030204" pitchFamily="34" charset="0"/>
            </a:endParaRPr>
          </a:p>
          <a:p>
            <a:pPr algn="ctr"/>
            <a:r>
              <a:rPr lang="ru-RU" sz="2000" dirty="0" smtClean="0">
                <a:latin typeface="Calibri" panose="020F0502020204030204" pitchFamily="34" charset="0"/>
              </a:rPr>
              <a:t>Примерный режим дня ребенка от 2 до 3 лет:</a:t>
            </a:r>
          </a:p>
          <a:p>
            <a:pPr algn="just"/>
            <a:endParaRPr lang="ru-RU" sz="2000" dirty="0" smtClean="0">
              <a:latin typeface="Calibri" panose="020F0502020204030204" pitchFamily="34" charset="0"/>
            </a:endParaRPr>
          </a:p>
          <a:p>
            <a:pPr algn="just"/>
            <a:r>
              <a:rPr lang="ru-RU" sz="2000" dirty="0" smtClean="0">
                <a:latin typeface="Calibri" panose="020F0502020204030204" pitchFamily="34" charset="0"/>
              </a:rPr>
              <a:t>Пробуждение, утренний туалет — 7.00</a:t>
            </a:r>
          </a:p>
          <a:p>
            <a:pPr algn="just"/>
            <a:r>
              <a:rPr lang="ru-RU" sz="2000" dirty="0" smtClean="0">
                <a:latin typeface="Calibri" panose="020F0502020204030204" pitchFamily="34" charset="0"/>
              </a:rPr>
              <a:t>Завтрак — 8.00</a:t>
            </a:r>
          </a:p>
          <a:p>
            <a:pPr algn="just"/>
            <a:r>
              <a:rPr lang="ru-RU" sz="2000" dirty="0" smtClean="0">
                <a:latin typeface="Calibri" panose="020F0502020204030204" pitchFamily="34" charset="0"/>
              </a:rPr>
              <a:t>Первая прогулка — 9.30—11.30</a:t>
            </a:r>
          </a:p>
          <a:p>
            <a:pPr algn="just"/>
            <a:r>
              <a:rPr lang="ru-RU" sz="2000" dirty="0" smtClean="0">
                <a:latin typeface="Calibri" panose="020F0502020204030204" pitchFamily="34" charset="0"/>
              </a:rPr>
              <a:t>Обед — 12.00</a:t>
            </a:r>
          </a:p>
          <a:p>
            <a:pPr algn="just"/>
            <a:r>
              <a:rPr lang="ru-RU" sz="2000" dirty="0" smtClean="0">
                <a:latin typeface="Calibri" panose="020F0502020204030204" pitchFamily="34" charset="0"/>
              </a:rPr>
              <a:t>Дневной сон — 13.15—15.30</a:t>
            </a:r>
          </a:p>
          <a:p>
            <a:pPr algn="just"/>
            <a:r>
              <a:rPr lang="ru-RU" sz="2000" dirty="0" smtClean="0">
                <a:latin typeface="Calibri" panose="020F0502020204030204" pitchFamily="34" charset="0"/>
              </a:rPr>
              <a:t>Полдник — 16.00</a:t>
            </a:r>
          </a:p>
          <a:p>
            <a:pPr algn="just"/>
            <a:r>
              <a:rPr lang="ru-RU" sz="2000" dirty="0" smtClean="0">
                <a:latin typeface="Calibri" panose="020F0502020204030204" pitchFamily="34" charset="0"/>
              </a:rPr>
              <a:t>Вторая прогулка — 17.00—19.00</a:t>
            </a:r>
          </a:p>
          <a:p>
            <a:pPr algn="just"/>
            <a:r>
              <a:rPr lang="ru-RU" sz="2000" dirty="0" smtClean="0">
                <a:latin typeface="Calibri" panose="020F0502020204030204" pitchFamily="34" charset="0"/>
              </a:rPr>
              <a:t>Ужин — 19.30</a:t>
            </a:r>
          </a:p>
          <a:p>
            <a:pPr algn="just"/>
            <a:r>
              <a:rPr lang="ru-RU" sz="2000" dirty="0" smtClean="0">
                <a:latin typeface="Calibri" panose="020F0502020204030204" pitchFamily="34" charset="0"/>
              </a:rPr>
              <a:t>Ночной сон — 21.00— 7.00</a:t>
            </a:r>
            <a:endParaRPr lang="ru-RU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663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4254" y="260648"/>
            <a:ext cx="8136904" cy="5324535"/>
          </a:xfrm>
          <a:prstGeom prst="rect">
            <a:avLst/>
          </a:prstGeom>
        </p:spPr>
        <p:txBody>
          <a:bodyPr wrap="square" numCol="1" spcCol="360000">
            <a:spAutoFit/>
          </a:bodyPr>
          <a:lstStyle/>
          <a:p>
            <a:pPr algn="just"/>
            <a:endParaRPr lang="ru-RU" sz="2000" b="1" dirty="0" smtClean="0">
              <a:latin typeface="Calibri" panose="020F0502020204030204" pitchFamily="34" charset="0"/>
            </a:endParaRPr>
          </a:p>
          <a:p>
            <a:pPr algn="ctr"/>
            <a:r>
              <a:rPr lang="ru-RU" sz="2000" b="1" dirty="0" smtClean="0">
                <a:latin typeface="Calibri" panose="020F0502020204030204" pitchFamily="34" charset="0"/>
              </a:rPr>
              <a:t>Питание</a:t>
            </a:r>
          </a:p>
          <a:p>
            <a:pPr algn="just"/>
            <a:r>
              <a:rPr lang="ru-RU" sz="2000" dirty="0" smtClean="0">
                <a:latin typeface="Calibri" panose="020F0502020204030204" pitchFamily="34" charset="0"/>
              </a:rPr>
              <a:t>  В зависимости от аппетита ребенок 2 – 3 лет кушает 4 – 5 раз в день через 4,5 – 3 часа. Планируя меню ребенка, учитывайте, что ребенку в возрасте 2 – 3 лет нужен большой запас энергии, так как он становится очень подвижным, много бегает, играет. Поэтому в питании ребенка этого возраста углеводы должны составлять до 70%. Наиболее богаты «полезными» углеводами овсяная, гречневая, кукурузная, пшеничная и перловая крупы, в меньшей степени манка и рис. Ягоды, фрукты и овощи также содержат «полезные» углеводы. Для обеспечения растущего организма ребенка всеми необходимыми белками, жирами и углеводами, витаминами и минералами в его питании в достаточном количестве должны присутствовать крупы, мясо, жиры, молочные продукты, ягоды, овощи и фрукты. Не следует давать малышу обезжиренные продукты, так как жир является строительным материалом тканей головного мозга и нервной системы. Кондитерские изделия в питании ребенка следует сводить к минимуму.</a:t>
            </a:r>
            <a:endParaRPr lang="ru-RU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830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4834" y="1628800"/>
            <a:ext cx="4040188" cy="639762"/>
          </a:xfrm>
        </p:spPr>
        <p:txBody>
          <a:bodyPr/>
          <a:lstStyle/>
          <a:p>
            <a:r>
              <a:rPr lang="ru-RU" sz="2000" dirty="0" smtClean="0">
                <a:latin typeface="Calibri" panose="020F0502020204030204" pitchFamily="34" charset="0"/>
              </a:rPr>
              <a:t>Особенности воспитания </a:t>
            </a:r>
            <a:r>
              <a:rPr lang="ru-RU" sz="2000" dirty="0">
                <a:latin typeface="Calibri" panose="020F0502020204030204" pitchFamily="34" charset="0"/>
              </a:rPr>
              <a:t>мальчика </a:t>
            </a:r>
            <a:r>
              <a:rPr lang="ru-RU" sz="2000" dirty="0" smtClean="0">
                <a:latin typeface="Calibri" panose="020F0502020204030204" pitchFamily="34" charset="0"/>
              </a:rPr>
              <a:t>2-3 лет :</a:t>
            </a:r>
            <a:endParaRPr lang="ru-RU" sz="2000" dirty="0">
              <a:latin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03793" y="2276872"/>
            <a:ext cx="4440215" cy="4464496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latin typeface="Calibri" panose="020F0502020204030204" pitchFamily="34" charset="0"/>
              </a:rPr>
              <a:t>воспринимают информацию через зрительное восприятие, поэтому им лучше показать пример хорошего поведения чем объяснять;</a:t>
            </a:r>
          </a:p>
          <a:p>
            <a:r>
              <a:rPr lang="ru-RU" dirty="0">
                <a:latin typeface="Calibri" panose="020F0502020204030204" pitchFamily="34" charset="0"/>
              </a:rPr>
              <a:t>в обучении не любят повторений, для них более действенен быстрый темп;</a:t>
            </a:r>
          </a:p>
          <a:p>
            <a:r>
              <a:rPr lang="ru-RU" dirty="0">
                <a:latin typeface="Calibri" panose="020F0502020204030204" pitchFamily="34" charset="0"/>
              </a:rPr>
              <a:t>учить уважению к женскому полу, объяснять, как правильно общаться с девочками, как проявлять уважение;</a:t>
            </a:r>
          </a:p>
          <a:p>
            <a:r>
              <a:rPr lang="ru-RU" dirty="0">
                <a:latin typeface="Calibri" panose="020F0502020204030204" pitchFamily="34" charset="0"/>
              </a:rPr>
              <a:t>мальчики порой бывают более эмоциональны чем девочки, поэтому не стоит запрещать им проявлять чувства, даже если это слезы, но только если для них есть весомая причина;</a:t>
            </a:r>
          </a:p>
          <a:p>
            <a:r>
              <a:rPr lang="ru-RU" dirty="0">
                <a:latin typeface="Calibri" panose="020F0502020204030204" pitchFamily="34" charset="0"/>
              </a:rPr>
              <a:t>следует давать больше пространства для игр чем девочки, так как они ориентируются на дальнее зрение, им свойственно бегать, бросать предметы;</a:t>
            </a:r>
          </a:p>
          <a:p>
            <a:r>
              <a:rPr lang="ru-RU" dirty="0">
                <a:latin typeface="Calibri" panose="020F0502020204030204" pitchFamily="34" charset="0"/>
              </a:rPr>
              <a:t>мальчики больше стараются выделяться, отличаться, это стремление можно направить в какой-то полезное для развития русло;</a:t>
            </a:r>
          </a:p>
          <a:p>
            <a:r>
              <a:rPr lang="ru-RU" dirty="0">
                <a:latin typeface="Calibri" panose="020F0502020204030204" pitchFamily="34" charset="0"/>
              </a:rPr>
              <a:t>любят игрушки которые можно собирать, разбирать и двигать, поэтому для развития больше подойдут конструкторы, машины и т.д.</a:t>
            </a:r>
          </a:p>
          <a:p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30970" y="1628800"/>
            <a:ext cx="4041775" cy="63976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2000" dirty="0" smtClean="0">
                <a:latin typeface="Calibri" panose="020F0502020204030204" pitchFamily="34" charset="0"/>
              </a:rPr>
              <a:t>Особенности воспитания </a:t>
            </a:r>
          </a:p>
          <a:p>
            <a:pPr>
              <a:spcBef>
                <a:spcPts val="0"/>
              </a:spcBef>
            </a:pPr>
            <a:r>
              <a:rPr lang="ru-RU" sz="2000" dirty="0" smtClean="0">
                <a:latin typeface="Calibri" panose="020F0502020204030204" pitchFamily="34" charset="0"/>
              </a:rPr>
              <a:t>девочки 2-3 лет:</a:t>
            </a:r>
            <a:endParaRPr lang="ru-RU" sz="2000" dirty="0">
              <a:latin typeface="Calibri" panose="020F0502020204030204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>
                <a:latin typeface="Calibri" panose="020F0502020204030204" pitchFamily="34" charset="0"/>
              </a:rPr>
              <a:t>девочки лучше воспринимают информацию на слух, поэтому им лучше объяснять, чем показывать;</a:t>
            </a:r>
          </a:p>
          <a:p>
            <a:r>
              <a:rPr lang="ru-RU" dirty="0">
                <a:latin typeface="Calibri" panose="020F0502020204030204" pitchFamily="34" charset="0"/>
              </a:rPr>
              <a:t>воспитывать чувство собственного достоинства и уважение к себе;</a:t>
            </a:r>
          </a:p>
          <a:p>
            <a:r>
              <a:rPr lang="ru-RU" dirty="0">
                <a:latin typeface="Calibri" panose="020F0502020204030204" pitchFamily="34" charset="0"/>
              </a:rPr>
              <a:t>к девочкам следует относиться с большей нежностью, так как они более чувствительны к телесным ощущениям;</a:t>
            </a:r>
          </a:p>
          <a:p>
            <a:r>
              <a:rPr lang="ru-RU" dirty="0">
                <a:latin typeface="Calibri" panose="020F0502020204030204" pitchFamily="34" charset="0"/>
              </a:rPr>
              <a:t>в обучении лучше воспринимают процесс поэтапно, любят повторно проверять собственные знания;</a:t>
            </a:r>
          </a:p>
          <a:p>
            <a:r>
              <a:rPr lang="ru-RU" dirty="0">
                <a:latin typeface="Calibri" panose="020F0502020204030204" pitchFamily="34" charset="0"/>
              </a:rPr>
              <a:t>предпочитают красивые и яркие вещи, девочкам следует покупать мягкие игрушки, куклы, эти вещи будут развивать у них материнские чувства, учить заботиться о ком-то и любить.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03793" y="404664"/>
            <a:ext cx="85689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Calibri" panose="020F0502020204030204" pitchFamily="34" charset="0"/>
              </a:rPr>
              <a:t>  С точки зрения психологии воспитание мальчиков и девочек должно отличаться не только из-за половых отличий, но и по причине того, что их поведение и развитие также имеют свои особенности с самого рождения.</a:t>
            </a:r>
          </a:p>
          <a:p>
            <a:pPr algn="ctr"/>
            <a:endParaRPr lang="ru-RU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2466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101</TotalTime>
  <Words>802</Words>
  <Application>Microsoft Office PowerPoint</Application>
  <PresentationFormat>Экран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Аптека</vt:lpstr>
      <vt:lpstr>Организация жизни и воспитания детей 2-3 лет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Хозяин</dc:creator>
  <cp:lastModifiedBy>Хозяин</cp:lastModifiedBy>
  <cp:revision>10</cp:revision>
  <dcterms:created xsi:type="dcterms:W3CDTF">2020-03-02T13:00:46Z</dcterms:created>
  <dcterms:modified xsi:type="dcterms:W3CDTF">2020-03-02T14:42:37Z</dcterms:modified>
</cp:coreProperties>
</file>